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59"/>
  </p:notesMasterIdLst>
  <p:sldIdLst>
    <p:sldId id="256" r:id="rId2"/>
    <p:sldId id="257" r:id="rId3"/>
    <p:sldId id="261" r:id="rId4"/>
    <p:sldId id="264" r:id="rId5"/>
    <p:sldId id="324" r:id="rId6"/>
    <p:sldId id="315" r:id="rId7"/>
    <p:sldId id="316" r:id="rId8"/>
    <p:sldId id="317" r:id="rId9"/>
    <p:sldId id="321" r:id="rId10"/>
    <p:sldId id="322" r:id="rId11"/>
    <p:sldId id="326" r:id="rId12"/>
    <p:sldId id="262" r:id="rId13"/>
    <p:sldId id="337" r:id="rId14"/>
    <p:sldId id="265" r:id="rId15"/>
    <p:sldId id="267" r:id="rId16"/>
    <p:sldId id="328" r:id="rId17"/>
    <p:sldId id="268" r:id="rId18"/>
    <p:sldId id="274" r:id="rId19"/>
    <p:sldId id="275" r:id="rId20"/>
    <p:sldId id="276" r:id="rId21"/>
    <p:sldId id="329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8" r:id="rId31"/>
    <p:sldId id="289" r:id="rId32"/>
    <p:sldId id="290" r:id="rId33"/>
    <p:sldId id="291" r:id="rId34"/>
    <p:sldId id="336" r:id="rId35"/>
    <p:sldId id="334" r:id="rId36"/>
    <p:sldId id="292" r:id="rId37"/>
    <p:sldId id="331" r:id="rId38"/>
    <p:sldId id="295" r:id="rId39"/>
    <p:sldId id="296" r:id="rId40"/>
    <p:sldId id="332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38" r:id="rId50"/>
    <p:sldId id="310" r:id="rId51"/>
    <p:sldId id="306" r:id="rId52"/>
    <p:sldId id="307" r:id="rId53"/>
    <p:sldId id="308" r:id="rId54"/>
    <p:sldId id="309" r:id="rId55"/>
    <p:sldId id="311" r:id="rId56"/>
    <p:sldId id="333" r:id="rId57"/>
    <p:sldId id="335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84465" autoAdjust="0"/>
  </p:normalViewPr>
  <p:slideViewPr>
    <p:cSldViewPr snapToGrid="0">
      <p:cViewPr varScale="1">
        <p:scale>
          <a:sx n="59" d="100"/>
          <a:sy n="59" d="100"/>
        </p:scale>
        <p:origin x="82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690BE-CA03-49F8-8430-FE3043E91042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20E15-B081-49F8-A3DF-FEAFE877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91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</a:t>
            </a:r>
            <a:r>
              <a:rPr lang="en-US" baseline="0" dirty="0"/>
              <a:t> All, I am going to talk about my work “bare metal network virtualization”  which is a virtualization technique for the networks to provide programmable networks (SDN) to the tenants sharing the same underlying hardware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9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innumerable cloud services like amazon,</a:t>
            </a:r>
            <a:r>
              <a:rPr lang="en-US" baseline="0" dirty="0"/>
              <a:t> azure which provide compute platform/hosting services for companies (customers), researchers, etc. </a:t>
            </a:r>
          </a:p>
          <a:p>
            <a:r>
              <a:rPr lang="en-US" baseline="0" dirty="0"/>
              <a:t>This industry is still growing with  latest technological changes.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41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platform provided to the customers may be hosted as VMs. </a:t>
            </a:r>
          </a:p>
          <a:p>
            <a:r>
              <a:rPr lang="en-US" baseline="0" dirty="0"/>
              <a:t>Alternatively, they also provide bare metal servers </a:t>
            </a:r>
            <a:r>
              <a:rPr lang="en-US" baseline="0" dirty="0" err="1"/>
              <a:t>whch</a:t>
            </a:r>
            <a:r>
              <a:rPr lang="en-US" baseline="0" dirty="0"/>
              <a:t> can be used completely by the clients. This is getting more popular coz of high computing apps :</a:t>
            </a:r>
          </a:p>
          <a:p>
            <a:endParaRPr lang="en-US" baseline="0" dirty="0"/>
          </a:p>
          <a:p>
            <a:r>
              <a:rPr lang="en-US" baseline="0" dirty="0"/>
              <a:t>1)</a:t>
            </a:r>
            <a:r>
              <a:rPr lang="en-US" baseline="0" dirty="0" err="1"/>
              <a:t>bigdata</a:t>
            </a:r>
            <a:r>
              <a:rPr lang="en-US" baseline="0" dirty="0"/>
              <a:t>, </a:t>
            </a:r>
            <a:r>
              <a:rPr lang="en-US" baseline="0" dirty="0" err="1"/>
              <a:t>deeplearning</a:t>
            </a:r>
            <a:r>
              <a:rPr lang="en-US" baseline="0" dirty="0"/>
              <a:t>,</a:t>
            </a:r>
          </a:p>
          <a:p>
            <a:r>
              <a:rPr lang="en-US" baseline="0" dirty="0"/>
              <a:t>2) Increase in interest towards containers (</a:t>
            </a:r>
            <a:r>
              <a:rPr lang="en-US" baseline="0" dirty="0" err="1"/>
              <a:t>docker</a:t>
            </a:r>
            <a:r>
              <a:rPr lang="en-US" baseline="0" dirty="0"/>
              <a:t>), which are light weight </a:t>
            </a:r>
            <a:r>
              <a:rPr lang="en-US" baseline="0" dirty="0" err="1"/>
              <a:t>vms</a:t>
            </a:r>
            <a:r>
              <a:rPr lang="en-US" baseline="0" dirty="0"/>
              <a:t>.</a:t>
            </a:r>
          </a:p>
          <a:p>
            <a:r>
              <a:rPr lang="en-US" baseline="0" dirty="0"/>
              <a:t>3) Privacy concerns, (companies do not want their </a:t>
            </a:r>
            <a:r>
              <a:rPr lang="en-US" baseline="0" dirty="0" err="1"/>
              <a:t>vms</a:t>
            </a:r>
            <a:r>
              <a:rPr lang="en-US" baseline="0" dirty="0"/>
              <a:t> to co-locate with other </a:t>
            </a:r>
            <a:r>
              <a:rPr lang="en-US" baseline="0" dirty="0" err="1"/>
              <a:t>other</a:t>
            </a:r>
            <a:r>
              <a:rPr lang="en-US" baseline="0" dirty="0"/>
              <a:t> companies </a:t>
            </a:r>
            <a:r>
              <a:rPr lang="en-US" baseline="0" dirty="0" err="1"/>
              <a:t>vms</a:t>
            </a:r>
            <a:r>
              <a:rPr lang="en-US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91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virtualization</a:t>
            </a:r>
            <a:r>
              <a:rPr lang="en-US" baseline="0" dirty="0"/>
              <a:t> has been around for a long time, in the name of VLANs, which can be used to create separate L2 network.</a:t>
            </a:r>
          </a:p>
          <a:p>
            <a:r>
              <a:rPr lang="en-US" baseline="0" dirty="0"/>
              <a:t>L2VPN, for </a:t>
            </a:r>
          </a:p>
          <a:p>
            <a:r>
              <a:rPr lang="en-US" baseline="0" dirty="0"/>
              <a:t>VXLANs create overlay network using encapsulation</a:t>
            </a:r>
          </a:p>
          <a:p>
            <a:endParaRPr lang="en-US" baseline="0" dirty="0"/>
          </a:p>
          <a:p>
            <a:r>
              <a:rPr lang="en-US" baseline="0" dirty="0"/>
              <a:t>However, all three provide virtualization at data-plane ,</a:t>
            </a:r>
          </a:p>
          <a:p>
            <a:endParaRPr lang="en-US" baseline="0" dirty="0"/>
          </a:p>
          <a:p>
            <a:r>
              <a:rPr lang="en-US" baseline="0" dirty="0"/>
              <a:t>In order to provide virtualization at control-plane, we need SDN hypervisors.</a:t>
            </a:r>
          </a:p>
          <a:p>
            <a:r>
              <a:rPr lang="en-US" baseline="0" dirty="0"/>
              <a:t>But, first let me give an example of a work which uses VXLANS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06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network virtualization</a:t>
            </a:r>
            <a:r>
              <a:rPr lang="en-US" baseline="0" dirty="0"/>
              <a:t> platform, by </a:t>
            </a:r>
            <a:r>
              <a:rPr lang="en-US" baseline="0" dirty="0" err="1"/>
              <a:t>Vmware</a:t>
            </a:r>
            <a:r>
              <a:rPr lang="en-US" baseline="0" dirty="0"/>
              <a:t>, which is quite standard and being used by most cloud services (OpenStack)</a:t>
            </a:r>
          </a:p>
          <a:p>
            <a:endParaRPr lang="en-US" baseline="0" dirty="0"/>
          </a:p>
          <a:p>
            <a:r>
              <a:rPr lang="en-US" baseline="0" dirty="0" err="1"/>
              <a:t>Basicaly</a:t>
            </a:r>
            <a:r>
              <a:rPr lang="en-US" baseline="0" dirty="0"/>
              <a:t>, the hosts are VMs, and control plane virtualization is done using OVS (software switches) at network hypervisor.</a:t>
            </a:r>
          </a:p>
          <a:p>
            <a:endParaRPr lang="en-US" baseline="0" dirty="0"/>
          </a:p>
          <a:p>
            <a:r>
              <a:rPr lang="en-US" baseline="0" dirty="0"/>
              <a:t>Data plane virtualization is done using </a:t>
            </a:r>
            <a:r>
              <a:rPr lang="en-US" baseline="0" dirty="0" err="1"/>
              <a:t>Vxlan</a:t>
            </a:r>
            <a:r>
              <a:rPr lang="en-US" baseline="0" dirty="0"/>
              <a:t>. Hence the core network is completely independent of the control plane.</a:t>
            </a:r>
          </a:p>
          <a:p>
            <a:endParaRPr lang="en-US" baseline="0" dirty="0"/>
          </a:p>
          <a:p>
            <a:r>
              <a:rPr lang="en-US" baseline="0" dirty="0"/>
              <a:t>Hence, core may not be able to provide performance guarantees</a:t>
            </a:r>
          </a:p>
          <a:p>
            <a:endParaRPr lang="en-US" baseline="0" dirty="0"/>
          </a:p>
          <a:p>
            <a:r>
              <a:rPr lang="en-US" baseline="0" dirty="0"/>
              <a:t>One possible solution to implement topologies is by using servers to hosts software switches (controlled) . However, we can see why its not feasible in the next few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98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0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49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50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7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04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270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3828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4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72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6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51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485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12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09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36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08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763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09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313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69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4822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1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2021048156398_62839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47" y="0"/>
            <a:ext cx="12227847" cy="687816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35848" y="2904406"/>
            <a:ext cx="12227847" cy="707886"/>
            <a:chOff x="-35848" y="2904406"/>
            <a:chExt cx="12227847" cy="707886"/>
          </a:xfrm>
        </p:grpSpPr>
        <p:sp>
          <p:nvSpPr>
            <p:cNvPr id="8" name="Rectangle 7"/>
            <p:cNvSpPr/>
            <p:nvPr/>
          </p:nvSpPr>
          <p:spPr>
            <a:xfrm>
              <a:off x="-35848" y="2904406"/>
              <a:ext cx="12227846" cy="70788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35848" y="2904406"/>
              <a:ext cx="122278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err="1"/>
                <a:t>BNVirt</a:t>
              </a:r>
              <a:r>
                <a:rPr lang="en-US" sz="4000" dirty="0"/>
                <a:t>: Bare Metal Network Virtualization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238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Network Virtualization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4571388" y="5441711"/>
            <a:ext cx="3576692" cy="1392844"/>
            <a:chOff x="1843033" y="2986017"/>
            <a:chExt cx="5983144" cy="3169327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Straight Arrow Connector 19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56432" y="2644520"/>
            <a:ext cx="3576692" cy="1392844"/>
            <a:chOff x="1843033" y="2986017"/>
            <a:chExt cx="5983144" cy="3169327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Straight Arrow Connector 26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571003" y="2627627"/>
            <a:ext cx="3576692" cy="1392844"/>
            <a:chOff x="1843033" y="2986017"/>
            <a:chExt cx="5983144" cy="3169327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Straight Arrow Connector 35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8519440" y="2614878"/>
            <a:ext cx="3576692" cy="1392844"/>
            <a:chOff x="1843033" y="2986017"/>
            <a:chExt cx="5983144" cy="3169327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6" name="Straight Arrow Connector 45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1388458" y="4251079"/>
            <a:ext cx="9869623" cy="891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Virtualization</a:t>
            </a:r>
            <a:r>
              <a:rPr lang="en-US" dirty="0"/>
              <a:t> Layer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0244" y="2121986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Network 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464815" y="2160354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Network 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425720" y="2160354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Network 3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3778934" y="4325608"/>
            <a:ext cx="100330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VLAN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5025434" y="4339335"/>
            <a:ext cx="110098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L2VPN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359734" y="4325608"/>
            <a:ext cx="100330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VxLAN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7261" y="5393581"/>
            <a:ext cx="174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Network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610920" y="4308843"/>
            <a:ext cx="1477624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Hypervisors (SDN)</a:t>
            </a:r>
          </a:p>
        </p:txBody>
      </p:sp>
    </p:spTree>
    <p:extLst>
      <p:ext uri="{BB962C8B-B14F-4D97-AF65-F5344CB8AC3E}">
        <p14:creationId xmlns:p14="http://schemas.microsoft.com/office/powerpoint/2010/main" val="3355354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7610920" y="4308843"/>
            <a:ext cx="1477624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Hypervisors (SDN)</a:t>
            </a:r>
          </a:p>
        </p:txBody>
      </p:sp>
      <p:pic>
        <p:nvPicPr>
          <p:cNvPr id="7" name="PPTIndicator20170207224429997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683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110540" y="681469"/>
            <a:ext cx="10290627" cy="6046573"/>
            <a:chOff x="80811" y="258378"/>
            <a:chExt cx="7858301" cy="3912503"/>
          </a:xfrm>
        </p:grpSpPr>
        <p:sp>
          <p:nvSpPr>
            <p:cNvPr id="4" name="Rectangle 3"/>
            <p:cNvSpPr/>
            <p:nvPr/>
          </p:nvSpPr>
          <p:spPr>
            <a:xfrm>
              <a:off x="129603" y="279840"/>
              <a:ext cx="2593910" cy="12646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82520" y="3335026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30455" y="3335025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747281" y="3801549"/>
              <a:ext cx="917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Switch1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95216" y="3801549"/>
              <a:ext cx="917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Switch2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745173" y="3619601"/>
              <a:ext cx="85841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2723513" y="279840"/>
              <a:ext cx="2593910" cy="12646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17423" y="286264"/>
              <a:ext cx="2593910" cy="1258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56" idx="0"/>
              <a:endCxn id="4" idx="2"/>
            </p:cNvCxnSpPr>
            <p:nvPr/>
          </p:nvCxnSpPr>
          <p:spPr>
            <a:xfrm flipH="1" flipV="1">
              <a:off x="1426558" y="1544481"/>
              <a:ext cx="2690897" cy="12759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6" idx="0"/>
              <a:endCxn id="10" idx="2"/>
            </p:cNvCxnSpPr>
            <p:nvPr/>
          </p:nvCxnSpPr>
          <p:spPr>
            <a:xfrm flipH="1" flipV="1">
              <a:off x="4020468" y="1544481"/>
              <a:ext cx="96987" cy="12759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56" idx="0"/>
              <a:endCxn id="11" idx="2"/>
            </p:cNvCxnSpPr>
            <p:nvPr/>
          </p:nvCxnSpPr>
          <p:spPr>
            <a:xfrm flipV="1">
              <a:off x="4117455" y="1544481"/>
              <a:ext cx="2496923" cy="12759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6252" y="258378"/>
              <a:ext cx="990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98193" y="259928"/>
              <a:ext cx="990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14565" y="294325"/>
              <a:ext cx="990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3</a:t>
              </a:r>
            </a:p>
          </p:txBody>
        </p:sp>
        <p:pic>
          <p:nvPicPr>
            <p:cNvPr id="5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077608" y="877899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95084" y="885960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6434872" y="971245"/>
              <a:ext cx="401216" cy="125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80811" y="3174287"/>
              <a:ext cx="7858301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2169134" y="2820410"/>
              <a:ext cx="3896643" cy="23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Existing Network Hypervisors (</a:t>
              </a:r>
              <a:r>
                <a:rPr lang="en-US" dirty="0" err="1"/>
                <a:t>FlowVisor</a:t>
              </a:r>
              <a:r>
                <a:rPr lang="en-US" dirty="0"/>
                <a:t>, </a:t>
              </a:r>
              <a:r>
                <a:rPr lang="en-US" dirty="0" err="1"/>
                <a:t>OpenVirtex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115204" y="1649138"/>
            <a:ext cx="1368219" cy="275540"/>
            <a:chOff x="1160797" y="1189604"/>
            <a:chExt cx="4183617" cy="879614"/>
          </a:xfrm>
        </p:grpSpPr>
        <p:pic>
          <p:nvPicPr>
            <p:cNvPr id="5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60797" y="1189606"/>
              <a:ext cx="1894656" cy="879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49758" y="1189604"/>
              <a:ext cx="1894656" cy="879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0" name="Straight Connector 59"/>
            <p:cNvCxnSpPr/>
            <p:nvPr/>
          </p:nvCxnSpPr>
          <p:spPr>
            <a:xfrm>
              <a:off x="2814270" y="1629402"/>
              <a:ext cx="112411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986127" y="3593928"/>
            <a:ext cx="112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OpenFlow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425941" y="5078427"/>
            <a:ext cx="112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OpenFlow</a:t>
            </a:r>
            <a:endParaRPr lang="en-US" dirty="0"/>
          </a:p>
        </p:txBody>
      </p:sp>
      <p:pic>
        <p:nvPicPr>
          <p:cNvPr id="2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6038" y="1647854"/>
            <a:ext cx="619632" cy="27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92"/>
          <p:cNvSpPr/>
          <p:nvPr/>
        </p:nvSpPr>
        <p:spPr>
          <a:xfrm>
            <a:off x="8073384" y="1101361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POX Controller</a:t>
            </a:r>
          </a:p>
        </p:txBody>
      </p:sp>
      <p:sp>
        <p:nvSpPr>
          <p:cNvPr id="32" name="Rounded Rectangle 86"/>
          <p:cNvSpPr/>
          <p:nvPr/>
        </p:nvSpPr>
        <p:spPr>
          <a:xfrm>
            <a:off x="1213604" y="1049888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OpenDaylight</a:t>
            </a:r>
            <a:r>
              <a:rPr lang="en-US" sz="1400" b="1" dirty="0">
                <a:solidFill>
                  <a:schemeClr val="bg1"/>
                </a:solidFill>
              </a:rPr>
              <a:t> Controller</a:t>
            </a:r>
          </a:p>
        </p:txBody>
      </p:sp>
      <p:sp>
        <p:nvSpPr>
          <p:cNvPr id="33" name="Rounded Rectangle 88"/>
          <p:cNvSpPr/>
          <p:nvPr/>
        </p:nvSpPr>
        <p:spPr>
          <a:xfrm>
            <a:off x="4607169" y="1097332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ONOS Controller</a:t>
            </a:r>
          </a:p>
        </p:txBody>
      </p:sp>
      <p:pic>
        <p:nvPicPr>
          <p:cNvPr id="34" name="Picture 2" descr="https://openclipart.org/image/2400px/svg_to_png/215022/blue-switch.png">
            <a:extLst>
              <a:ext uri="{FF2B5EF4-FFF2-40B4-BE49-F238E27FC236}">
                <a16:creationId xmlns:a16="http://schemas.microsoft.com/office/drawing/2014/main" id="{BCBC4285-B1F0-45CA-87C7-7B5A9D21F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68340" y="2074229"/>
            <a:ext cx="651382" cy="27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A051614-3803-4587-A799-5A867BE5203A}"/>
              </a:ext>
            </a:extLst>
          </p:cNvPr>
          <p:cNvCxnSpPr>
            <a:cxnSpLocks/>
          </p:cNvCxnSpPr>
          <p:nvPr/>
        </p:nvCxnSpPr>
        <p:spPr>
          <a:xfrm>
            <a:off x="9278985" y="1869742"/>
            <a:ext cx="335881" cy="335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D2C4268-2595-4F8D-997B-6F4D001ACA00}"/>
              </a:ext>
            </a:extLst>
          </p:cNvPr>
          <p:cNvCxnSpPr>
            <a:cxnSpLocks/>
          </p:cNvCxnSpPr>
          <p:nvPr/>
        </p:nvCxnSpPr>
        <p:spPr>
          <a:xfrm flipV="1">
            <a:off x="9804387" y="1825817"/>
            <a:ext cx="215335" cy="3437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FB463E-65BD-47E7-8BDC-55632A6B76F0}"/>
              </a:ext>
            </a:extLst>
          </p:cNvPr>
          <p:cNvCxnSpPr/>
          <p:nvPr/>
        </p:nvCxnSpPr>
        <p:spPr>
          <a:xfrm>
            <a:off x="7986126" y="737023"/>
            <a:ext cx="3378664" cy="193205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E31CB7-935B-491E-931E-DB0E992EA6B8}"/>
              </a:ext>
            </a:extLst>
          </p:cNvPr>
          <p:cNvCxnSpPr>
            <a:cxnSpLocks/>
          </p:cNvCxnSpPr>
          <p:nvPr/>
        </p:nvCxnSpPr>
        <p:spPr>
          <a:xfrm flipH="1">
            <a:off x="7955307" y="737021"/>
            <a:ext cx="3409482" cy="193205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2773DE8-72A1-4744-AB9D-86B6425116DE}"/>
              </a:ext>
            </a:extLst>
          </p:cNvPr>
          <p:cNvSpPr/>
          <p:nvPr/>
        </p:nvSpPr>
        <p:spPr>
          <a:xfrm>
            <a:off x="4090944" y="353605"/>
            <a:ext cx="4118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Supports only limited network topologies</a:t>
            </a:r>
          </a:p>
        </p:txBody>
      </p:sp>
    </p:spTree>
    <p:extLst>
      <p:ext uri="{BB962C8B-B14F-4D97-AF65-F5344CB8AC3E}">
        <p14:creationId xmlns:p14="http://schemas.microsoft.com/office/powerpoint/2010/main" val="1836459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F1E4-9410-4EDE-B119-B0841C0A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– Summary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29743-685D-4CE2-AEC7-E4C0D54F1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Supporting Arbitrary Topologies.</a:t>
            </a:r>
          </a:p>
          <a:p>
            <a:r>
              <a:rPr lang="en-US" dirty="0"/>
              <a:t>Providing Latency/ Bandwidth Guarantees.</a:t>
            </a:r>
          </a:p>
          <a:p>
            <a:r>
              <a:rPr lang="en-US" dirty="0"/>
              <a:t>Isolation from other tenants.</a:t>
            </a:r>
          </a:p>
        </p:txBody>
      </p:sp>
    </p:spTree>
    <p:extLst>
      <p:ext uri="{BB962C8B-B14F-4D97-AF65-F5344CB8AC3E}">
        <p14:creationId xmlns:p14="http://schemas.microsoft.com/office/powerpoint/2010/main" val="932466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110541" y="691979"/>
            <a:ext cx="10290627" cy="6046573"/>
            <a:chOff x="80811" y="258378"/>
            <a:chExt cx="7858301" cy="3912503"/>
          </a:xfrm>
        </p:grpSpPr>
        <p:sp>
          <p:nvSpPr>
            <p:cNvPr id="4" name="Rectangle 3"/>
            <p:cNvSpPr/>
            <p:nvPr/>
          </p:nvSpPr>
          <p:spPr>
            <a:xfrm>
              <a:off x="129603" y="279840"/>
              <a:ext cx="2593910" cy="12646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82520" y="3335026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30455" y="3335025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747281" y="3801549"/>
              <a:ext cx="917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Switch1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95216" y="3801549"/>
              <a:ext cx="917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Switch2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745173" y="3619601"/>
              <a:ext cx="85841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2723513" y="279840"/>
              <a:ext cx="2593910" cy="12646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17423" y="286264"/>
              <a:ext cx="2593910" cy="1258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endCxn id="4" idx="2"/>
            </p:cNvCxnSpPr>
            <p:nvPr/>
          </p:nvCxnSpPr>
          <p:spPr>
            <a:xfrm flipH="1" flipV="1">
              <a:off x="1426558" y="1544482"/>
              <a:ext cx="2621586" cy="12503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10" idx="2"/>
            </p:cNvCxnSpPr>
            <p:nvPr/>
          </p:nvCxnSpPr>
          <p:spPr>
            <a:xfrm flipH="1" flipV="1">
              <a:off x="4020468" y="1544482"/>
              <a:ext cx="27676" cy="12322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11" idx="2"/>
            </p:cNvCxnSpPr>
            <p:nvPr/>
          </p:nvCxnSpPr>
          <p:spPr>
            <a:xfrm flipV="1">
              <a:off x="4048145" y="1544482"/>
              <a:ext cx="2566235" cy="12503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6252" y="258378"/>
              <a:ext cx="1093965" cy="23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1 (DC)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63965" y="258378"/>
              <a:ext cx="1408414" cy="23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2 (Internet)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63161" y="285844"/>
              <a:ext cx="1630077" cy="23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3 (SDN WAN)</a:t>
              </a:r>
            </a:p>
          </p:txBody>
        </p:sp>
        <p:pic>
          <p:nvPicPr>
            <p:cNvPr id="1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31918" y="927018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84203" y="1231140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60222" y="1235665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8704" y="1235665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99536" y="1231140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11324" y="1011024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48246" y="927916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38497" y="596789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Connector 25"/>
            <p:cNvCxnSpPr>
              <a:stCxn id="18" idx="0"/>
            </p:cNvCxnSpPr>
            <p:nvPr/>
          </p:nvCxnSpPr>
          <p:spPr>
            <a:xfrm flipV="1">
              <a:off x="780624" y="705044"/>
              <a:ext cx="489766" cy="221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0"/>
            </p:cNvCxnSpPr>
            <p:nvPr/>
          </p:nvCxnSpPr>
          <p:spPr>
            <a:xfrm flipV="1">
              <a:off x="517410" y="1057490"/>
              <a:ext cx="176630" cy="1781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0" idx="0"/>
            </p:cNvCxnSpPr>
            <p:nvPr/>
          </p:nvCxnSpPr>
          <p:spPr>
            <a:xfrm flipH="1" flipV="1">
              <a:off x="867418" y="1024857"/>
              <a:ext cx="241510" cy="2108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2" idx="0"/>
            </p:cNvCxnSpPr>
            <p:nvPr/>
          </p:nvCxnSpPr>
          <p:spPr>
            <a:xfrm flipV="1">
              <a:off x="1748242" y="1032511"/>
              <a:ext cx="137118" cy="1986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9" idx="0"/>
            </p:cNvCxnSpPr>
            <p:nvPr/>
          </p:nvCxnSpPr>
          <p:spPr>
            <a:xfrm flipH="1" flipV="1">
              <a:off x="2111154" y="1057486"/>
              <a:ext cx="221754" cy="1736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1507189" y="705044"/>
              <a:ext cx="464435" cy="221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608743" y="734321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60033" y="1208835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89176" y="977430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879619" y="1238705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37493" y="802898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56451" y="1265954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45124" y="939772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" name="Straight Connector 39"/>
            <p:cNvCxnSpPr>
              <a:stCxn id="23" idx="0"/>
            </p:cNvCxnSpPr>
            <p:nvPr/>
          </p:nvCxnSpPr>
          <p:spPr>
            <a:xfrm flipV="1">
              <a:off x="3360033" y="864953"/>
              <a:ext cx="372375" cy="1460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23" idx="0"/>
              <a:endCxn id="33" idx="0"/>
            </p:cNvCxnSpPr>
            <p:nvPr/>
          </p:nvCxnSpPr>
          <p:spPr>
            <a:xfrm>
              <a:off x="3360033" y="1011028"/>
              <a:ext cx="248709" cy="1978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719117" y="1336434"/>
              <a:ext cx="30797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endCxn id="35" idx="0"/>
            </p:cNvCxnSpPr>
            <p:nvPr/>
          </p:nvCxnSpPr>
          <p:spPr>
            <a:xfrm>
              <a:off x="3926401" y="1094595"/>
              <a:ext cx="201927" cy="1441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endCxn id="36" idx="0"/>
            </p:cNvCxnSpPr>
            <p:nvPr/>
          </p:nvCxnSpPr>
          <p:spPr>
            <a:xfrm flipV="1">
              <a:off x="3971244" y="802898"/>
              <a:ext cx="414954" cy="558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503099" y="911837"/>
              <a:ext cx="511339" cy="1188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8" idx="0"/>
            </p:cNvCxnSpPr>
            <p:nvPr/>
          </p:nvCxnSpPr>
          <p:spPr>
            <a:xfrm flipV="1">
              <a:off x="4705160" y="1032511"/>
              <a:ext cx="83517" cy="2334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endCxn id="38" idx="0"/>
            </p:cNvCxnSpPr>
            <p:nvPr/>
          </p:nvCxnSpPr>
          <p:spPr>
            <a:xfrm flipV="1">
              <a:off x="4198392" y="1265958"/>
              <a:ext cx="506764" cy="70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41400" y="639416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36199" y="648628"/>
              <a:ext cx="497419" cy="195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Connector 52"/>
            <p:cNvCxnSpPr/>
            <p:nvPr/>
          </p:nvCxnSpPr>
          <p:spPr>
            <a:xfrm>
              <a:off x="6002045" y="728044"/>
              <a:ext cx="148544" cy="62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33" idx="0"/>
            </p:cNvCxnSpPr>
            <p:nvPr/>
          </p:nvCxnSpPr>
          <p:spPr>
            <a:xfrm flipV="1">
              <a:off x="3608740" y="1099270"/>
              <a:ext cx="105684" cy="1095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80811" y="3174287"/>
              <a:ext cx="7858301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891321" y="2796869"/>
              <a:ext cx="5861979" cy="238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                </a:t>
              </a:r>
              <a:r>
                <a:rPr lang="en-US" b="1" dirty="0"/>
                <a:t>Bare-metal Topology Abstraction </a:t>
              </a:r>
              <a:r>
                <a:rPr lang="en-US" dirty="0"/>
                <a:t>using existing physical infrastructure</a:t>
              </a:r>
            </a:p>
          </p:txBody>
        </p:sp>
      </p:grpSp>
      <p:pic>
        <p:nvPicPr>
          <p:cNvPr id="5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9511" y="164248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84886" y="204050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02963" y="222063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05561" y="190994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95101" y="1570241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6427" y="129895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95651" y="162066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77720" y="139813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0927" y="1941038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Connector 66"/>
          <p:cNvCxnSpPr>
            <a:endCxn id="58" idx="0"/>
          </p:cNvCxnSpPr>
          <p:nvPr/>
        </p:nvCxnSpPr>
        <p:spPr>
          <a:xfrm>
            <a:off x="8675359" y="1446295"/>
            <a:ext cx="129843" cy="196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66" idx="0"/>
          </p:cNvCxnSpPr>
          <p:nvPr/>
        </p:nvCxnSpPr>
        <p:spPr>
          <a:xfrm>
            <a:off x="8719538" y="1855155"/>
            <a:ext cx="77080" cy="858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952621" y="2076200"/>
            <a:ext cx="413282" cy="106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9721342" y="2212350"/>
            <a:ext cx="373667" cy="130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0339189" y="2061145"/>
            <a:ext cx="192063" cy="242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1" idx="0"/>
          </p:cNvCxnSpPr>
          <p:nvPr/>
        </p:nvCxnSpPr>
        <p:spPr>
          <a:xfrm flipV="1">
            <a:off x="10531252" y="1707330"/>
            <a:ext cx="181834" cy="202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10856943" y="1446295"/>
            <a:ext cx="110552" cy="163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9510577" y="1424268"/>
            <a:ext cx="394596" cy="1092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5" idx="1"/>
          </p:cNvCxnSpPr>
          <p:nvPr/>
        </p:nvCxnSpPr>
        <p:spPr>
          <a:xfrm flipV="1">
            <a:off x="10429102" y="1432059"/>
            <a:ext cx="384778" cy="117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9012946" y="1717508"/>
            <a:ext cx="572385" cy="33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1"/>
          </p:cNvCxnSpPr>
          <p:nvPr/>
        </p:nvCxnSpPr>
        <p:spPr>
          <a:xfrm flipV="1">
            <a:off x="10047033" y="1714923"/>
            <a:ext cx="617381" cy="56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endCxn id="59" idx="0"/>
          </p:cNvCxnSpPr>
          <p:nvPr/>
        </p:nvCxnSpPr>
        <p:spPr>
          <a:xfrm flipH="1">
            <a:off x="9510577" y="1835917"/>
            <a:ext cx="131821" cy="204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18"/>
          <p:cNvSpPr txBox="1"/>
          <p:nvPr/>
        </p:nvSpPr>
        <p:spPr>
          <a:xfrm>
            <a:off x="7986127" y="3593928"/>
            <a:ext cx="112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OpenFlow</a:t>
            </a:r>
            <a:endParaRPr lang="en-US" dirty="0"/>
          </a:p>
        </p:txBody>
      </p:sp>
      <p:sp>
        <p:nvSpPr>
          <p:cNvPr id="79" name="TextBox 18"/>
          <p:cNvSpPr txBox="1"/>
          <p:nvPr/>
        </p:nvSpPr>
        <p:spPr>
          <a:xfrm>
            <a:off x="7975659" y="5156920"/>
            <a:ext cx="112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OpenFlow</a:t>
            </a:r>
            <a:endParaRPr lang="en-US" dirty="0"/>
          </a:p>
        </p:txBody>
      </p:sp>
      <p:sp>
        <p:nvSpPr>
          <p:cNvPr id="87" name="Rounded Rectangle 92"/>
          <p:cNvSpPr/>
          <p:nvPr/>
        </p:nvSpPr>
        <p:spPr>
          <a:xfrm>
            <a:off x="7993647" y="885879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POX Controller</a:t>
            </a:r>
          </a:p>
        </p:txBody>
      </p:sp>
      <p:sp>
        <p:nvSpPr>
          <p:cNvPr id="89" name="Rounded Rectangle 86"/>
          <p:cNvSpPr/>
          <p:nvPr/>
        </p:nvSpPr>
        <p:spPr>
          <a:xfrm>
            <a:off x="1213604" y="1049888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OpenDaylight</a:t>
            </a:r>
            <a:r>
              <a:rPr lang="en-US" sz="1400" b="1" dirty="0">
                <a:solidFill>
                  <a:schemeClr val="bg1"/>
                </a:solidFill>
              </a:rPr>
              <a:t> Controller</a:t>
            </a:r>
          </a:p>
        </p:txBody>
      </p:sp>
      <p:sp>
        <p:nvSpPr>
          <p:cNvPr id="91" name="Rounded Rectangle 88"/>
          <p:cNvSpPr/>
          <p:nvPr/>
        </p:nvSpPr>
        <p:spPr>
          <a:xfrm>
            <a:off x="4607169" y="1097332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ONOS Controller</a:t>
            </a:r>
          </a:p>
        </p:txBody>
      </p:sp>
    </p:spTree>
    <p:extLst>
      <p:ext uri="{BB962C8B-B14F-4D97-AF65-F5344CB8AC3E}">
        <p14:creationId xmlns:p14="http://schemas.microsoft.com/office/powerpoint/2010/main" val="117645511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702061135162309_647049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92"/>
          <p:cNvSpPr/>
          <p:nvPr/>
        </p:nvSpPr>
        <p:spPr>
          <a:xfrm>
            <a:off x="7993647" y="885879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POX Controller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3959119" y="3594877"/>
            <a:ext cx="4798959" cy="1073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 err="1">
                <a:solidFill>
                  <a:sysClr val="windowText" lastClr="000000"/>
                </a:solidFill>
              </a:rPr>
              <a:t>BNVirt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3959119" y="3821805"/>
            <a:ext cx="1194946" cy="6197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Embedder</a:t>
            </a:r>
          </a:p>
        </p:txBody>
      </p:sp>
      <p:pic>
        <p:nvPicPr>
          <p:cNvPr id="85" name="Picture 4" descr="Image result for custom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938" y="3769964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2946761" y="3394472"/>
            <a:ext cx="118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Virtual Topology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024734" y="4267035"/>
            <a:ext cx="118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Tenant Mapping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174435" y="725147"/>
            <a:ext cx="3396785" cy="1954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55634" y="5446781"/>
            <a:ext cx="1894656" cy="8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4596" y="5446779"/>
            <a:ext cx="1894656" cy="8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02345" y="6167768"/>
            <a:ext cx="1201228" cy="570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91307" y="6167768"/>
            <a:ext cx="1201228" cy="570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Switch2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909108" y="5886577"/>
            <a:ext cx="11241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71220" y="725147"/>
            <a:ext cx="3396785" cy="1954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968006" y="735075"/>
            <a:ext cx="3396785" cy="1944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4" idx="2"/>
          </p:cNvCxnSpPr>
          <p:nvPr/>
        </p:nvCxnSpPr>
        <p:spPr>
          <a:xfrm flipH="1" flipV="1">
            <a:off x="2872828" y="2679585"/>
            <a:ext cx="3468683" cy="933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7" idx="0"/>
            <a:endCxn id="10" idx="2"/>
          </p:cNvCxnSpPr>
          <p:nvPr/>
        </p:nvCxnSpPr>
        <p:spPr>
          <a:xfrm flipH="1" flipV="1">
            <a:off x="6269613" y="2679585"/>
            <a:ext cx="88986" cy="915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2"/>
          </p:cNvCxnSpPr>
          <p:nvPr/>
        </p:nvCxnSpPr>
        <p:spPr>
          <a:xfrm flipV="1">
            <a:off x="6341511" y="2679585"/>
            <a:ext cx="3324889" cy="933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04570" y="691979"/>
            <a:ext cx="1432573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 1 (DC)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81160" y="695075"/>
            <a:ext cx="1435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 2 (ISP)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21287" y="716354"/>
            <a:ext cx="213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 3 (SDN WAN)</a:t>
            </a:r>
          </a:p>
        </p:txBody>
      </p:sp>
      <p:pic>
        <p:nvPicPr>
          <p:cNvPr id="1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1276" y="1725328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4029" y="2195333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1198" y="220232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56591" y="220232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68394" y="2195333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79068" y="1855155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94086" y="172671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95605" y="121497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/>
          <p:cNvCxnSpPr>
            <a:stCxn id="18" idx="0"/>
          </p:cNvCxnSpPr>
          <p:nvPr/>
        </p:nvCxnSpPr>
        <p:spPr>
          <a:xfrm flipV="1">
            <a:off x="2026962" y="1382278"/>
            <a:ext cx="641360" cy="343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1" idx="0"/>
          </p:cNvCxnSpPr>
          <p:nvPr/>
        </p:nvCxnSpPr>
        <p:spPr>
          <a:xfrm flipV="1">
            <a:off x="1682277" y="1926966"/>
            <a:ext cx="231301" cy="275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0" idx="0"/>
          </p:cNvCxnSpPr>
          <p:nvPr/>
        </p:nvCxnSpPr>
        <p:spPr>
          <a:xfrm flipH="1" flipV="1">
            <a:off x="2140621" y="1876533"/>
            <a:ext cx="316263" cy="325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" idx="0"/>
          </p:cNvCxnSpPr>
          <p:nvPr/>
        </p:nvCxnSpPr>
        <p:spPr>
          <a:xfrm flipV="1">
            <a:off x="3294080" y="1888362"/>
            <a:ext cx="179559" cy="306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0"/>
          </p:cNvCxnSpPr>
          <p:nvPr/>
        </p:nvCxnSpPr>
        <p:spPr>
          <a:xfrm flipH="1" flipV="1">
            <a:off x="3769322" y="1926959"/>
            <a:ext cx="290392" cy="268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2978416" y="1382278"/>
            <a:ext cx="608188" cy="343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30450" y="1427525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04758" y="2160862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4826" y="180323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85168" y="220702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22860" y="153350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40543" y="224913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87615" y="1745039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>
            <a:stCxn id="23" idx="0"/>
          </p:cNvCxnSpPr>
          <p:nvPr/>
        </p:nvCxnSpPr>
        <p:spPr>
          <a:xfrm flipV="1">
            <a:off x="5404758" y="1629410"/>
            <a:ext cx="487634" cy="225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3" idx="0"/>
            <a:endCxn id="33" idx="0"/>
          </p:cNvCxnSpPr>
          <p:nvPr/>
        </p:nvCxnSpPr>
        <p:spPr>
          <a:xfrm>
            <a:off x="5404758" y="1855161"/>
            <a:ext cx="325690" cy="305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874987" y="2358059"/>
            <a:ext cx="403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35" idx="0"/>
          </p:cNvCxnSpPr>
          <p:nvPr/>
        </p:nvCxnSpPr>
        <p:spPr>
          <a:xfrm>
            <a:off x="6146430" y="1984310"/>
            <a:ext cx="264428" cy="222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36" idx="0"/>
          </p:cNvCxnSpPr>
          <p:nvPr/>
        </p:nvCxnSpPr>
        <p:spPr>
          <a:xfrm flipV="1">
            <a:off x="6205153" y="1533507"/>
            <a:ext cx="543392" cy="863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901629" y="1701866"/>
            <a:ext cx="669610" cy="183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8" idx="0"/>
          </p:cNvCxnSpPr>
          <p:nvPr/>
        </p:nvCxnSpPr>
        <p:spPr>
          <a:xfrm flipV="1">
            <a:off x="7166233" y="1888362"/>
            <a:ext cx="109367" cy="360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38" idx="0"/>
          </p:cNvCxnSpPr>
          <p:nvPr/>
        </p:nvCxnSpPr>
        <p:spPr>
          <a:xfrm flipV="1">
            <a:off x="6502609" y="2249142"/>
            <a:ext cx="663619" cy="108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61309" y="128085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40212" y="129509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Connector 52"/>
          <p:cNvCxnSpPr/>
          <p:nvPr/>
        </p:nvCxnSpPr>
        <p:spPr>
          <a:xfrm>
            <a:off x="8864534" y="1417824"/>
            <a:ext cx="194522" cy="97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3" idx="0"/>
          </p:cNvCxnSpPr>
          <p:nvPr/>
        </p:nvCxnSpPr>
        <p:spPr>
          <a:xfrm flipV="1">
            <a:off x="5730446" y="1991535"/>
            <a:ext cx="138396" cy="16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9511" y="164248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84886" y="204050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02963" y="222063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05561" y="190994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95101" y="1570241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6427" y="129895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95651" y="162066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77720" y="139813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0927" y="1941038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Connector 66"/>
          <p:cNvCxnSpPr>
            <a:endCxn id="58" idx="0"/>
          </p:cNvCxnSpPr>
          <p:nvPr/>
        </p:nvCxnSpPr>
        <p:spPr>
          <a:xfrm>
            <a:off x="8675359" y="1446295"/>
            <a:ext cx="129843" cy="196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66" idx="0"/>
          </p:cNvCxnSpPr>
          <p:nvPr/>
        </p:nvCxnSpPr>
        <p:spPr>
          <a:xfrm>
            <a:off x="8719538" y="1855155"/>
            <a:ext cx="77080" cy="858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952621" y="2076200"/>
            <a:ext cx="413282" cy="106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9721342" y="2212350"/>
            <a:ext cx="373667" cy="130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0339189" y="2061145"/>
            <a:ext cx="192063" cy="242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1" idx="0"/>
          </p:cNvCxnSpPr>
          <p:nvPr/>
        </p:nvCxnSpPr>
        <p:spPr>
          <a:xfrm flipV="1">
            <a:off x="10531252" y="1707330"/>
            <a:ext cx="181834" cy="202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10856943" y="1446295"/>
            <a:ext cx="110552" cy="163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9510577" y="1424268"/>
            <a:ext cx="394596" cy="1092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5" idx="1"/>
          </p:cNvCxnSpPr>
          <p:nvPr/>
        </p:nvCxnSpPr>
        <p:spPr>
          <a:xfrm flipV="1">
            <a:off x="10429102" y="1432059"/>
            <a:ext cx="384778" cy="117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9012946" y="1717508"/>
            <a:ext cx="572385" cy="33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1"/>
          </p:cNvCxnSpPr>
          <p:nvPr/>
        </p:nvCxnSpPr>
        <p:spPr>
          <a:xfrm flipV="1">
            <a:off x="10047033" y="1714923"/>
            <a:ext cx="617381" cy="56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endCxn id="59" idx="0"/>
          </p:cNvCxnSpPr>
          <p:nvPr/>
        </p:nvCxnSpPr>
        <p:spPr>
          <a:xfrm flipH="1">
            <a:off x="9510577" y="1835917"/>
            <a:ext cx="131821" cy="204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2756623" y="3917692"/>
            <a:ext cx="11662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2782580" y="4290399"/>
            <a:ext cx="11403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endCxn id="5" idx="0"/>
          </p:cNvCxnSpPr>
          <p:nvPr/>
        </p:nvCxnSpPr>
        <p:spPr>
          <a:xfrm flipH="1">
            <a:off x="5202962" y="4658494"/>
            <a:ext cx="1140713" cy="7882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77" idx="2"/>
            <a:endCxn id="6" idx="0"/>
          </p:cNvCxnSpPr>
          <p:nvPr/>
        </p:nvCxnSpPr>
        <p:spPr>
          <a:xfrm>
            <a:off x="6358599" y="4667898"/>
            <a:ext cx="1133325" cy="7788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1213604" y="1049888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</a:rPr>
              <a:t>OpenDaylight</a:t>
            </a:r>
            <a:r>
              <a:rPr lang="en-US" sz="1400" b="1" dirty="0">
                <a:solidFill>
                  <a:schemeClr val="bg1"/>
                </a:solidFill>
              </a:rPr>
              <a:t> Controller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4607169" y="1097332"/>
            <a:ext cx="1272155" cy="38563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ONOS Controller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5405948" y="4312731"/>
            <a:ext cx="1875453" cy="34576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Flow Translation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5405949" y="3612741"/>
            <a:ext cx="1871124" cy="32728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Abstraction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19841" y="3137230"/>
            <a:ext cx="112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OpenFlow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7919841" y="4949088"/>
            <a:ext cx="112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67678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4" name="Rounded Rectangle 93"/>
          <p:cNvSpPr/>
          <p:nvPr/>
        </p:nvSpPr>
        <p:spPr>
          <a:xfrm>
            <a:off x="5405948" y="4312731"/>
            <a:ext cx="1875453" cy="34576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Flow Translation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5405949" y="3612741"/>
            <a:ext cx="1871124" cy="32728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Abstraction</a:t>
            </a:r>
          </a:p>
        </p:txBody>
      </p:sp>
      <p:pic>
        <p:nvPicPr>
          <p:cNvPr id="2" name="PPTIndicator20170207230050255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017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Topology</a:t>
            </a:r>
          </a:p>
        </p:txBody>
      </p:sp>
      <p:sp>
        <p:nvSpPr>
          <p:cNvPr id="6" name="Rectangle 5"/>
          <p:cNvSpPr/>
          <p:nvPr/>
        </p:nvSpPr>
        <p:spPr>
          <a:xfrm>
            <a:off x="2780786" y="299831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55543" y="299831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276851" y="336489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005002" y="322073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5542" y="322073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74039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85121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9521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00602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40293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51375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55775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766856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892710" y="419280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403792" y="419280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14874" y="419280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419273" y="419280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109962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617701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109780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43404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158781" y="419280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665197" y="419280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195282" y="419280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692553" y="419280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376033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879106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390188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916684" y="373971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01579" y="308206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80136" y="308206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73853" y="310114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  </a:t>
            </a:r>
            <a:r>
              <a:rPr lang="en-US" sz="1400" b="1" dirty="0"/>
              <a:t>CLink1</a:t>
            </a:r>
          </a:p>
        </p:txBody>
      </p:sp>
    </p:spTree>
    <p:extLst>
      <p:ext uri="{BB962C8B-B14F-4D97-AF65-F5344CB8AC3E}">
        <p14:creationId xmlns:p14="http://schemas.microsoft.com/office/powerpoint/2010/main" val="3326618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  </a:t>
            </a:r>
            <a:r>
              <a:rPr lang="en-US" sz="1400" b="1" dirty="0"/>
              <a:t>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</p:spTree>
    <p:extLst>
      <p:ext uri="{BB962C8B-B14F-4D97-AF65-F5344CB8AC3E}">
        <p14:creationId xmlns:p14="http://schemas.microsoft.com/office/powerpoint/2010/main" val="623910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</p:spTree>
    <p:extLst>
      <p:ext uri="{BB962C8B-B14F-4D97-AF65-F5344CB8AC3E}">
        <p14:creationId xmlns:p14="http://schemas.microsoft.com/office/powerpoint/2010/main" val="108701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396" y="-1415301"/>
            <a:ext cx="4400550" cy="440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580" y="342900"/>
            <a:ext cx="3343028" cy="167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oracle clou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071" y="2404601"/>
            <a:ext cx="4556091" cy="66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rackspa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567" y="5834317"/>
            <a:ext cx="4008004" cy="10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century lin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32" y="4362332"/>
            <a:ext cx="2808405" cy="131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packe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037" y="5887747"/>
            <a:ext cx="2639920" cy="89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google clou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03" y="1635997"/>
            <a:ext cx="2964538" cy="207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ibm cloud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6376" y="2014415"/>
            <a:ext cx="1644650" cy="16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interna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361" y="5012868"/>
            <a:ext cx="3747770" cy="6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at&amp;t clou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922" y="3572004"/>
            <a:ext cx="2364649" cy="114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mage result for nt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71" y="3572004"/>
            <a:ext cx="34099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Alibaba Cloud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7" y="3301775"/>
            <a:ext cx="320040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orange cloud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808" y="5023605"/>
            <a:ext cx="4321175" cy="70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94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</p:spTree>
    <p:extLst>
      <p:ext uri="{BB962C8B-B14F-4D97-AF65-F5344CB8AC3E}">
        <p14:creationId xmlns:p14="http://schemas.microsoft.com/office/powerpoint/2010/main" val="3017624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</p:spTree>
    <p:extLst>
      <p:ext uri="{BB962C8B-B14F-4D97-AF65-F5344CB8AC3E}">
        <p14:creationId xmlns:p14="http://schemas.microsoft.com/office/powerpoint/2010/main" val="3286160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5494" y="50552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6543" y="4723283"/>
            <a:ext cx="22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85086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5494" y="50552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896184" y="4762757"/>
            <a:ext cx="123826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2"/>
          <p:cNvSpPr txBox="1"/>
          <p:nvPr/>
        </p:nvSpPr>
        <p:spPr>
          <a:xfrm>
            <a:off x="4875074" y="4723283"/>
            <a:ext cx="23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60283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2"/>
          <p:cNvSpPr txBox="1"/>
          <p:nvPr/>
        </p:nvSpPr>
        <p:spPr>
          <a:xfrm>
            <a:off x="4886543" y="4723283"/>
            <a:ext cx="22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50558" y="1398455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Link3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5494" y="505520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Link1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Link2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00227" y="4763787"/>
            <a:ext cx="128973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3" name="Rectangle 2"/>
          <p:cNvSpPr/>
          <p:nvPr/>
        </p:nvSpPr>
        <p:spPr>
          <a:xfrm>
            <a:off x="6792686" y="4763787"/>
            <a:ext cx="129930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2"/>
          <p:cNvSpPr txBox="1"/>
          <p:nvPr/>
        </p:nvSpPr>
        <p:spPr>
          <a:xfrm>
            <a:off x="6640252" y="4723283"/>
            <a:ext cx="22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1" name="TextBox 2"/>
          <p:cNvSpPr txBox="1"/>
          <p:nvPr/>
        </p:nvSpPr>
        <p:spPr>
          <a:xfrm>
            <a:off x="4897441" y="4723283"/>
            <a:ext cx="22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35195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50558" y="1398455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5494" y="50552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67" name="Oval 1"/>
          <p:cNvSpPr/>
          <p:nvPr/>
        </p:nvSpPr>
        <p:spPr>
          <a:xfrm>
            <a:off x="106681" y="30974"/>
            <a:ext cx="2446637" cy="13674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Final Mapping</a:t>
            </a:r>
          </a:p>
        </p:txBody>
      </p:sp>
    </p:spTree>
    <p:extLst>
      <p:ext uri="{BB962C8B-B14F-4D97-AF65-F5344CB8AC3E}">
        <p14:creationId xmlns:p14="http://schemas.microsoft.com/office/powerpoint/2010/main" val="1987307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50558" y="1398455"/>
            <a:ext cx="697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Tag 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25187" y="506083"/>
            <a:ext cx="1287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Link 1 :  Tag 1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697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Tag 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2" name="Oval 1"/>
          <p:cNvSpPr/>
          <p:nvPr/>
        </p:nvSpPr>
        <p:spPr>
          <a:xfrm>
            <a:off x="106681" y="30974"/>
            <a:ext cx="2446637" cy="13674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Link 1 using Packet Tagging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2787935" y="303582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322179" y="4553506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230936" y="5581154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PKT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889556" y="4538682"/>
            <a:ext cx="788670" cy="172863"/>
            <a:chOff x="4889556" y="4538682"/>
            <a:chExt cx="788670" cy="172863"/>
          </a:xfrm>
          <a:solidFill>
            <a:schemeClr val="tx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5431343" y="4538682"/>
              <a:ext cx="246883" cy="17286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889556" y="4540394"/>
              <a:ext cx="538089" cy="17115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PKT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29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484 0.00116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162 L 0.22005 -0.15116 " pathEditMode="relative" ptsTypes="AA">
                                      <p:cBhvr>
                                        <p:cTn id="1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24 L 0.11745 0.0025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485 0.16319 " pathEditMode="relative" ptsTypes="AA">
                                      <p:cBhvr>
                                        <p:cTn id="3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2" grpId="0" animBg="1"/>
      <p:bldP spid="72" grpId="1" animBg="1"/>
      <p:bldP spid="74" grpId="0" animBg="1"/>
      <p:bldP spid="7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50558" y="1398455"/>
            <a:ext cx="697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Tag 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25187" y="506083"/>
            <a:ext cx="1287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Link 1:  Tag 1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123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Link 2: Tag 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2" name="Oval 1"/>
          <p:cNvSpPr/>
          <p:nvPr/>
        </p:nvSpPr>
        <p:spPr>
          <a:xfrm>
            <a:off x="106681" y="30974"/>
            <a:ext cx="2446637" cy="13674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Link 2</a:t>
            </a:r>
          </a:p>
        </p:txBody>
      </p:sp>
      <p:sp>
        <p:nvSpPr>
          <p:cNvPr id="3" name="Rectangle 2"/>
          <p:cNvSpPr/>
          <p:nvPr/>
        </p:nvSpPr>
        <p:spPr>
          <a:xfrm>
            <a:off x="8976225" y="947272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479961" y="5828826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79312" y="4532021"/>
            <a:ext cx="801298" cy="172863"/>
            <a:chOff x="4876928" y="4538682"/>
            <a:chExt cx="801298" cy="172863"/>
          </a:xfrm>
          <a:solidFill>
            <a:schemeClr val="tx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5431343" y="4538682"/>
              <a:ext cx="246883" cy="17286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876928" y="4538682"/>
              <a:ext cx="538089" cy="17115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PKT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1" name="Rectangle 70"/>
          <p:cNvSpPr/>
          <p:nvPr/>
        </p:nvSpPr>
        <p:spPr>
          <a:xfrm>
            <a:off x="4521177" y="4537248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2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L -0.23489 0.216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45" y="1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03073 -0.1891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-94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8 -0.00069 L -0.12591 -0.0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10573 0.2574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" y="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4" grpId="0" animBg="1"/>
      <p:bldP spid="74" grpId="1" animBg="1"/>
      <p:bldP spid="74" grpId="3" animBg="1"/>
      <p:bldP spid="71" grpId="0" animBg="1"/>
      <p:bldP spid="71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968202" y="4546107"/>
            <a:ext cx="538089" cy="171151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13253" y="1407546"/>
            <a:ext cx="123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Link 3: Tag 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25187" y="506083"/>
            <a:ext cx="1287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Link 1 :  Tag 1 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2" name="Oval 1"/>
          <p:cNvSpPr/>
          <p:nvPr/>
        </p:nvSpPr>
        <p:spPr>
          <a:xfrm>
            <a:off x="106681" y="30974"/>
            <a:ext cx="2446637" cy="13674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Link3 :</a:t>
            </a:r>
          </a:p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Bounce back Link</a:t>
            </a:r>
          </a:p>
        </p:txBody>
      </p:sp>
      <p:sp>
        <p:nvSpPr>
          <p:cNvPr id="3" name="Rectangle 2"/>
          <p:cNvSpPr/>
          <p:nvPr/>
        </p:nvSpPr>
        <p:spPr>
          <a:xfrm>
            <a:off x="5535784" y="2851472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72010" y="6302868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TextBox 55"/>
          <p:cNvSpPr txBox="1"/>
          <p:nvPr/>
        </p:nvSpPr>
        <p:spPr>
          <a:xfrm>
            <a:off x="6763833" y="1359151"/>
            <a:ext cx="123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Link 2: Tag 2</a:t>
            </a:r>
          </a:p>
        </p:txBody>
      </p:sp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967254"/>
              </p:ext>
            </p:extLst>
          </p:nvPr>
        </p:nvGraphicFramePr>
        <p:xfrm>
          <a:off x="8486812" y="1154962"/>
          <a:ext cx="3690340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5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117">
                <a:tc>
                  <a:txBody>
                    <a:bodyPr/>
                    <a:lstStyle/>
                    <a:p>
                      <a:r>
                        <a:rPr lang="en-US" sz="1400" b="1" dirty="0"/>
                        <a:t>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Rule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117"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In_port:1,ip </a:t>
                      </a:r>
                      <a:r>
                        <a:rPr lang="en-US" sz="14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dest:y.y.y.y,actions</a:t>
                      </a:r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=output:2</a:t>
                      </a:r>
                    </a:p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117"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In_port:2,ip </a:t>
                      </a:r>
                      <a:r>
                        <a:rPr lang="en-US" sz="14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dest:y.y.y.y,actions</a:t>
                      </a:r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=output:1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258214"/>
              </p:ext>
            </p:extLst>
          </p:nvPr>
        </p:nvGraphicFramePr>
        <p:xfrm>
          <a:off x="8480320" y="3266953"/>
          <a:ext cx="3690340" cy="2516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3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117">
                <a:tc>
                  <a:txBody>
                    <a:bodyPr/>
                    <a:lstStyle/>
                    <a:p>
                      <a:r>
                        <a:rPr lang="en-US" sz="1400" b="0" dirty="0"/>
                        <a:t>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Rule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117"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pSwitch1 :</a:t>
                      </a:r>
                    </a:p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4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in_port</a:t>
                      </a:r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=1,ip </a:t>
                      </a:r>
                      <a:r>
                        <a:rPr lang="en-US" sz="14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dest:y.y.y.y,actions</a:t>
                      </a:r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LTag:2,output:5}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117"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vL2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pSwitch2 :</a:t>
                      </a:r>
                    </a:p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4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in_port</a:t>
                      </a:r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=5,ip dest:y.y.y.y,LTag:2,</a:t>
                      </a:r>
                    </a:p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actions=</a:t>
                      </a:r>
                      <a:r>
                        <a:rPr lang="en-US" sz="14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output:ingress</a:t>
                      </a:r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117">
                <a:tc>
                  <a:txBody>
                    <a:bodyPr/>
                    <a:lstStyle/>
                    <a:p>
                      <a:r>
                        <a:rPr lang="en-US" sz="1400" b="1"/>
                        <a:t>vS1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pSwitch1 :</a:t>
                      </a:r>
                    </a:p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4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in_port</a:t>
                      </a:r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=5,ip dest:y.y.y.y,LTag:2,</a:t>
                      </a:r>
                    </a:p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actions=RemoveLTag,output:2}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0" name="Down Arrow 69"/>
          <p:cNvSpPr/>
          <p:nvPr/>
        </p:nvSpPr>
        <p:spPr>
          <a:xfrm>
            <a:off x="10129388" y="2947483"/>
            <a:ext cx="392204" cy="3550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968202" y="4549332"/>
            <a:ext cx="788670" cy="172863"/>
            <a:chOff x="4889556" y="4538682"/>
            <a:chExt cx="788670" cy="172863"/>
          </a:xfrm>
          <a:solidFill>
            <a:schemeClr val="tx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5431343" y="4538682"/>
              <a:ext cx="246883" cy="17286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889556" y="4540394"/>
              <a:ext cx="538089" cy="17115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PKT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166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-0.00139 L -0.22956 -0.26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0" y="-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162 L 0.14271 -0.257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28" y="-1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24 L 0.11745 0.0025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745 0.00416 L -0.00026 0.0002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85" y="-2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ACD4C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ACD4C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8906 0.25625 " pathEditMode="relative" ptsTypes="AA">
                                      <p:cBhvr>
                                        <p:cTn id="4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3" grpId="0" animBg="1"/>
      <p:bldP spid="74" grpId="0" animBg="1"/>
      <p:bldP spid="74" grpId="1" animBg="1"/>
      <p:bldP spid="74" grpId="2" animBg="1"/>
      <p:bldP spid="7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 + Loopback link</a:t>
            </a:r>
          </a:p>
        </p:txBody>
      </p:sp>
      <p:sp>
        <p:nvSpPr>
          <p:cNvPr id="6" name="Rectangle 5"/>
          <p:cNvSpPr/>
          <p:nvPr/>
        </p:nvSpPr>
        <p:spPr>
          <a:xfrm>
            <a:off x="2780786" y="2998315"/>
            <a:ext cx="2496065" cy="741406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55543" y="2998315"/>
            <a:ext cx="2496065" cy="741406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276851" y="336489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005002" y="322073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5542" y="322073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74039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85121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9521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00602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40293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51375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55775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766856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892710" y="419280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403792" y="419280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109962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617701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109780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43404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158781" y="419280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665197" y="419280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376033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879106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390188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916684" y="373971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01579" y="308206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80136" y="308206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73853" y="310114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109780" y="419280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382179" y="419280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850972" y="42414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53230" y="4241400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LoopLink2</a:t>
            </a:r>
          </a:p>
        </p:txBody>
      </p:sp>
    </p:spTree>
    <p:extLst>
      <p:ext uri="{BB962C8B-B14F-4D97-AF65-F5344CB8AC3E}">
        <p14:creationId xmlns:p14="http://schemas.microsoft.com/office/powerpoint/2010/main" val="999338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 vs Bare Metal</a:t>
            </a:r>
          </a:p>
        </p:txBody>
      </p:sp>
      <p:pic>
        <p:nvPicPr>
          <p:cNvPr id="1026" name="Picture 2" descr="Image result for rack server 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443" y="2601741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247738" y="2601741"/>
            <a:ext cx="3810000" cy="2857500"/>
            <a:chOff x="1247738" y="2601741"/>
            <a:chExt cx="3810000" cy="2857500"/>
          </a:xfrm>
        </p:grpSpPr>
        <p:pic>
          <p:nvPicPr>
            <p:cNvPr id="5" name="Picture 2" descr="Image result for rack server imag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738" y="2601741"/>
              <a:ext cx="38100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be 3"/>
            <p:cNvSpPr/>
            <p:nvPr/>
          </p:nvSpPr>
          <p:spPr>
            <a:xfrm rot="10552668" flipV="1">
              <a:off x="1430342" y="3546271"/>
              <a:ext cx="3399417" cy="905692"/>
            </a:xfrm>
            <a:prstGeom prst="cube">
              <a:avLst>
                <a:gd name="adj" fmla="val 6257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 err="1"/>
                <a:t>Vmware</a:t>
              </a:r>
              <a:r>
                <a:rPr lang="en-SG" dirty="0"/>
                <a:t> or QEMU</a:t>
              </a:r>
            </a:p>
          </p:txBody>
        </p:sp>
        <p:sp>
          <p:nvSpPr>
            <p:cNvPr id="14" name="Cube 13"/>
            <p:cNvSpPr/>
            <p:nvPr/>
          </p:nvSpPr>
          <p:spPr>
            <a:xfrm rot="10565964" flipV="1">
              <a:off x="3843593" y="2975450"/>
              <a:ext cx="957742" cy="1023651"/>
            </a:xfrm>
            <a:prstGeom prst="cube">
              <a:avLst>
                <a:gd name="adj" fmla="val 55012"/>
              </a:avLst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/>
                <a:t>VM7</a:t>
              </a:r>
            </a:p>
          </p:txBody>
        </p:sp>
        <p:sp>
          <p:nvSpPr>
            <p:cNvPr id="15" name="Cube 14"/>
            <p:cNvSpPr/>
            <p:nvPr/>
          </p:nvSpPr>
          <p:spPr>
            <a:xfrm rot="10565964" flipV="1">
              <a:off x="3428343" y="2999990"/>
              <a:ext cx="957742" cy="1023651"/>
            </a:xfrm>
            <a:prstGeom prst="cube">
              <a:avLst>
                <a:gd name="adj" fmla="val 55012"/>
              </a:avLst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/>
                <a:t>VM6</a:t>
              </a:r>
            </a:p>
          </p:txBody>
        </p:sp>
        <p:sp>
          <p:nvSpPr>
            <p:cNvPr id="16" name="Cube 15"/>
            <p:cNvSpPr/>
            <p:nvPr/>
          </p:nvSpPr>
          <p:spPr>
            <a:xfrm rot="10565964" flipV="1">
              <a:off x="3025243" y="3028435"/>
              <a:ext cx="957742" cy="1023651"/>
            </a:xfrm>
            <a:prstGeom prst="cube">
              <a:avLst>
                <a:gd name="adj" fmla="val 55012"/>
              </a:avLst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/>
                <a:t>VM5</a:t>
              </a:r>
            </a:p>
          </p:txBody>
        </p:sp>
        <p:sp>
          <p:nvSpPr>
            <p:cNvPr id="17" name="Cube 16"/>
            <p:cNvSpPr/>
            <p:nvPr/>
          </p:nvSpPr>
          <p:spPr>
            <a:xfrm rot="10565964" flipV="1">
              <a:off x="2589957" y="3061452"/>
              <a:ext cx="957742" cy="1023651"/>
            </a:xfrm>
            <a:prstGeom prst="cube">
              <a:avLst>
                <a:gd name="adj" fmla="val 55012"/>
              </a:avLst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/>
                <a:t>VM4</a:t>
              </a:r>
            </a:p>
          </p:txBody>
        </p:sp>
        <p:sp>
          <p:nvSpPr>
            <p:cNvPr id="18" name="Cube 17"/>
            <p:cNvSpPr/>
            <p:nvPr/>
          </p:nvSpPr>
          <p:spPr>
            <a:xfrm rot="10565964" flipV="1">
              <a:off x="2184020" y="3097408"/>
              <a:ext cx="957742" cy="1023651"/>
            </a:xfrm>
            <a:prstGeom prst="cube">
              <a:avLst>
                <a:gd name="adj" fmla="val 55012"/>
              </a:avLst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/>
                <a:t>VM3</a:t>
              </a:r>
            </a:p>
          </p:txBody>
        </p:sp>
        <p:sp>
          <p:nvSpPr>
            <p:cNvPr id="19" name="Cube 18"/>
            <p:cNvSpPr/>
            <p:nvPr/>
          </p:nvSpPr>
          <p:spPr>
            <a:xfrm rot="10565964" flipV="1">
              <a:off x="1791637" y="3119341"/>
              <a:ext cx="957742" cy="1023651"/>
            </a:xfrm>
            <a:prstGeom prst="cube">
              <a:avLst>
                <a:gd name="adj" fmla="val 55012"/>
              </a:avLst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/>
                <a:t>VM2</a:t>
              </a:r>
            </a:p>
          </p:txBody>
        </p:sp>
        <p:sp>
          <p:nvSpPr>
            <p:cNvPr id="20" name="Cube 19"/>
            <p:cNvSpPr/>
            <p:nvPr/>
          </p:nvSpPr>
          <p:spPr>
            <a:xfrm rot="10565964" flipV="1">
              <a:off x="1412529" y="3144659"/>
              <a:ext cx="957742" cy="1023651"/>
            </a:xfrm>
            <a:prstGeom prst="cube">
              <a:avLst>
                <a:gd name="adj" fmla="val 55012"/>
              </a:avLst>
            </a:prstGeom>
            <a:solidFill>
              <a:schemeClr val="bg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000" dirty="0"/>
                <a:t>VM1</a:t>
              </a:r>
            </a:p>
          </p:txBody>
        </p:sp>
      </p:grpSp>
      <p:pic>
        <p:nvPicPr>
          <p:cNvPr id="3" name="Picture 2" descr="Image result for hado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619" y="4609853"/>
            <a:ext cx="1453665" cy="70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ensorflo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157" y="4786425"/>
            <a:ext cx="1950388" cy="35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yber privac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838" y="2589183"/>
            <a:ext cx="146102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ock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399" y="2796997"/>
            <a:ext cx="3226745" cy="104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934CD9-E516-4457-BF5A-48BBA10E20F5}"/>
              </a:ext>
            </a:extLst>
          </p:cNvPr>
          <p:cNvSpPr/>
          <p:nvPr/>
        </p:nvSpPr>
        <p:spPr>
          <a:xfrm>
            <a:off x="2762157" y="566531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“Worldwide Bare Metal Cloud Market to Grow at a CAGR of 43.2% during 2016-2022 to aggregate $9150.3 million by 2022”. –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Research &amp; Markets</a:t>
            </a:r>
          </a:p>
        </p:txBody>
      </p:sp>
    </p:spTree>
    <p:extLst>
      <p:ext uri="{BB962C8B-B14F-4D97-AF65-F5344CB8AC3E}">
        <p14:creationId xmlns:p14="http://schemas.microsoft.com/office/powerpoint/2010/main" val="230173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5494" y="50552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cxnSp>
        <p:nvCxnSpPr>
          <p:cNvPr id="67" name="Straight Connector 2"/>
          <p:cNvCxnSpPr/>
          <p:nvPr/>
        </p:nvCxnSpPr>
        <p:spPr>
          <a:xfrm>
            <a:off x="3999044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3748935" y="578584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LoopLink1</a:t>
            </a:r>
          </a:p>
        </p:txBody>
      </p:sp>
      <p:cxnSp>
        <p:nvCxnSpPr>
          <p:cNvPr id="71" name="Straight Connector 2"/>
          <p:cNvCxnSpPr/>
          <p:nvPr/>
        </p:nvCxnSpPr>
        <p:spPr>
          <a:xfrm>
            <a:off x="8281858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TextBox 40"/>
          <p:cNvSpPr txBox="1"/>
          <p:nvPr/>
        </p:nvSpPr>
        <p:spPr>
          <a:xfrm>
            <a:off x="8027765" y="57871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LoopLink2</a:t>
            </a:r>
          </a:p>
        </p:txBody>
      </p:sp>
    </p:spTree>
    <p:extLst>
      <p:ext uri="{BB962C8B-B14F-4D97-AF65-F5344CB8AC3E}">
        <p14:creationId xmlns:p14="http://schemas.microsoft.com/office/powerpoint/2010/main" val="286173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5494" y="50552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cxnSp>
        <p:nvCxnSpPr>
          <p:cNvPr id="67" name="Straight Connector 2"/>
          <p:cNvCxnSpPr/>
          <p:nvPr/>
        </p:nvCxnSpPr>
        <p:spPr>
          <a:xfrm>
            <a:off x="3999044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3748935" y="578584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LoopLink1</a:t>
            </a:r>
          </a:p>
        </p:txBody>
      </p:sp>
      <p:cxnSp>
        <p:nvCxnSpPr>
          <p:cNvPr id="71" name="Straight Connector 2"/>
          <p:cNvCxnSpPr/>
          <p:nvPr/>
        </p:nvCxnSpPr>
        <p:spPr>
          <a:xfrm>
            <a:off x="8281858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TextBox 40"/>
          <p:cNvSpPr txBox="1"/>
          <p:nvPr/>
        </p:nvSpPr>
        <p:spPr>
          <a:xfrm>
            <a:off x="8027765" y="57871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LoopLink2</a:t>
            </a:r>
          </a:p>
        </p:txBody>
      </p:sp>
      <p:sp>
        <p:nvSpPr>
          <p:cNvPr id="2" name="Rectangle 1"/>
          <p:cNvSpPr/>
          <p:nvPr/>
        </p:nvSpPr>
        <p:spPr>
          <a:xfrm>
            <a:off x="4896185" y="4763787"/>
            <a:ext cx="145550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07533" y="4721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52554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95494" y="505520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cxnSp>
        <p:nvCxnSpPr>
          <p:cNvPr id="67" name="Straight Connector 2"/>
          <p:cNvCxnSpPr/>
          <p:nvPr/>
        </p:nvCxnSpPr>
        <p:spPr>
          <a:xfrm>
            <a:off x="3999044" y="5735850"/>
            <a:ext cx="538420" cy="582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3733522" y="5811739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LoopLink1</a:t>
            </a:r>
          </a:p>
        </p:txBody>
      </p:sp>
      <p:cxnSp>
        <p:nvCxnSpPr>
          <p:cNvPr id="71" name="Straight Connector 2"/>
          <p:cNvCxnSpPr/>
          <p:nvPr/>
        </p:nvCxnSpPr>
        <p:spPr>
          <a:xfrm>
            <a:off x="8281858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TextBox 40"/>
          <p:cNvSpPr txBox="1"/>
          <p:nvPr/>
        </p:nvSpPr>
        <p:spPr>
          <a:xfrm>
            <a:off x="8027765" y="57871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LoopLink2</a:t>
            </a:r>
          </a:p>
        </p:txBody>
      </p:sp>
      <p:sp>
        <p:nvSpPr>
          <p:cNvPr id="2" name="Rectangle 1"/>
          <p:cNvSpPr/>
          <p:nvPr/>
        </p:nvSpPr>
        <p:spPr>
          <a:xfrm>
            <a:off x="4896185" y="4763787"/>
            <a:ext cx="145550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83170" y="473018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912370" y="1475859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LoopLink1</a:t>
            </a:r>
          </a:p>
        </p:txBody>
      </p:sp>
    </p:spTree>
    <p:extLst>
      <p:ext uri="{BB962C8B-B14F-4D97-AF65-F5344CB8AC3E}">
        <p14:creationId xmlns:p14="http://schemas.microsoft.com/office/powerpoint/2010/main" val="1954608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13253" y="1407546"/>
            <a:ext cx="123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Link 3: Tag 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25187" y="506083"/>
            <a:ext cx="1287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Link 1 :  Tag 1 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2" name="Oval 1"/>
          <p:cNvSpPr/>
          <p:nvPr/>
        </p:nvSpPr>
        <p:spPr>
          <a:xfrm>
            <a:off x="106681" y="30974"/>
            <a:ext cx="2446637" cy="13674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Link3 :</a:t>
            </a:r>
          </a:p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Loop Link</a:t>
            </a:r>
          </a:p>
        </p:txBody>
      </p:sp>
      <p:sp>
        <p:nvSpPr>
          <p:cNvPr id="3" name="Rectangle 2"/>
          <p:cNvSpPr/>
          <p:nvPr/>
        </p:nvSpPr>
        <p:spPr>
          <a:xfrm>
            <a:off x="5535784" y="2851472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72010" y="6302868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TextBox 55"/>
          <p:cNvSpPr txBox="1"/>
          <p:nvPr/>
        </p:nvSpPr>
        <p:spPr>
          <a:xfrm>
            <a:off x="6763833" y="1359151"/>
            <a:ext cx="123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Link 2: Tag 2</a:t>
            </a:r>
          </a:p>
        </p:txBody>
      </p:sp>
      <p:cxnSp>
        <p:nvCxnSpPr>
          <p:cNvPr id="75" name="Straight Connector 2"/>
          <p:cNvCxnSpPr/>
          <p:nvPr/>
        </p:nvCxnSpPr>
        <p:spPr>
          <a:xfrm>
            <a:off x="3999044" y="5735850"/>
            <a:ext cx="538420" cy="58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7" name="TextBox 40"/>
          <p:cNvSpPr txBox="1"/>
          <p:nvPr/>
        </p:nvSpPr>
        <p:spPr>
          <a:xfrm>
            <a:off x="3748935" y="578584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LoopLink1</a:t>
            </a:r>
          </a:p>
        </p:txBody>
      </p:sp>
      <p:cxnSp>
        <p:nvCxnSpPr>
          <p:cNvPr id="78" name="Straight Connector 2"/>
          <p:cNvCxnSpPr/>
          <p:nvPr/>
        </p:nvCxnSpPr>
        <p:spPr>
          <a:xfrm>
            <a:off x="8277874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TextBox 40"/>
          <p:cNvSpPr txBox="1"/>
          <p:nvPr/>
        </p:nvSpPr>
        <p:spPr>
          <a:xfrm>
            <a:off x="8027765" y="578584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LoopLink2</a:t>
            </a:r>
          </a:p>
        </p:txBody>
      </p:sp>
      <p:sp>
        <p:nvSpPr>
          <p:cNvPr id="56" name="7-Point Star 55"/>
          <p:cNvSpPr/>
          <p:nvPr/>
        </p:nvSpPr>
        <p:spPr>
          <a:xfrm>
            <a:off x="7342535" y="1398455"/>
            <a:ext cx="3959786" cy="2954851"/>
          </a:xfrm>
          <a:prstGeom prst="star7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arenR"/>
            </a:pPr>
            <a:r>
              <a:rPr lang="en-US" b="1" dirty="0">
                <a:solidFill>
                  <a:sysClr val="windowText" lastClr="000000"/>
                </a:solidFill>
              </a:rPr>
              <a:t>No Traffic Overhead in Core Link.</a:t>
            </a:r>
          </a:p>
        </p:txBody>
      </p:sp>
      <p:sp>
        <p:nvSpPr>
          <p:cNvPr id="80" name="7-Point Star 79"/>
          <p:cNvSpPr/>
          <p:nvPr/>
        </p:nvSpPr>
        <p:spPr>
          <a:xfrm>
            <a:off x="7479555" y="1459621"/>
            <a:ext cx="3959786" cy="2954851"/>
          </a:xfrm>
          <a:prstGeom prst="star7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2) Consistency &amp; Fidelity of mapping.</a:t>
            </a:r>
          </a:p>
        </p:txBody>
      </p:sp>
      <p:sp>
        <p:nvSpPr>
          <p:cNvPr id="81" name="7-Point Star 80"/>
          <p:cNvSpPr/>
          <p:nvPr/>
        </p:nvSpPr>
        <p:spPr>
          <a:xfrm>
            <a:off x="7612213" y="1561515"/>
            <a:ext cx="3959786" cy="2954851"/>
          </a:xfrm>
          <a:prstGeom prst="star7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3) Complete traffic isolation.</a:t>
            </a:r>
          </a:p>
        </p:txBody>
      </p:sp>
    </p:spTree>
    <p:extLst>
      <p:ext uri="{BB962C8B-B14F-4D97-AF65-F5344CB8AC3E}">
        <p14:creationId xmlns:p14="http://schemas.microsoft.com/office/powerpoint/2010/main" val="175541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-0.00139 L -0.22956 -0.26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0" y="-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143 -0.19606 L 0.04558 -0.19606 L 0.04558 -0.10856 L 0.078 -0.10856 L 0.078 -0.18565 L -0.06406 -0.1831 C -0.06432 -0.12384 -0.06458 -0.06458 -0.06471 -0.00532 " pathEditMode="relative" ptsTypes="AAAAAAAA">
                                      <p:cBhvr>
                                        <p:cTn id="10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4" grpId="0" animBg="1"/>
      <p:bldP spid="56" grpId="0" animBg="1"/>
      <p:bldP spid="80" grpId="0" animBg="1"/>
      <p:bldP spid="8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13253" y="1407546"/>
            <a:ext cx="123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Link 3: Tag 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25187" y="506083"/>
            <a:ext cx="1287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Link 1 :  Tag 1 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2" name="Oval 1"/>
          <p:cNvSpPr/>
          <p:nvPr/>
        </p:nvSpPr>
        <p:spPr>
          <a:xfrm>
            <a:off x="106681" y="30974"/>
            <a:ext cx="2446637" cy="13674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Link3 :</a:t>
            </a:r>
          </a:p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Loop Link</a:t>
            </a:r>
          </a:p>
        </p:txBody>
      </p:sp>
      <p:sp>
        <p:nvSpPr>
          <p:cNvPr id="3" name="Rectangle 2"/>
          <p:cNvSpPr/>
          <p:nvPr/>
        </p:nvSpPr>
        <p:spPr>
          <a:xfrm>
            <a:off x="5535784" y="2851472"/>
            <a:ext cx="538089" cy="17115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PKT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TextBox 55"/>
          <p:cNvSpPr txBox="1"/>
          <p:nvPr/>
        </p:nvSpPr>
        <p:spPr>
          <a:xfrm>
            <a:off x="6763833" y="1359151"/>
            <a:ext cx="123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Link 2: Tag 2</a:t>
            </a:r>
          </a:p>
        </p:txBody>
      </p:sp>
      <p:cxnSp>
        <p:nvCxnSpPr>
          <p:cNvPr id="75" name="Straight Connector 2"/>
          <p:cNvCxnSpPr/>
          <p:nvPr/>
        </p:nvCxnSpPr>
        <p:spPr>
          <a:xfrm>
            <a:off x="3999044" y="5735850"/>
            <a:ext cx="538420" cy="58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7" name="TextBox 40"/>
          <p:cNvSpPr txBox="1"/>
          <p:nvPr/>
        </p:nvSpPr>
        <p:spPr>
          <a:xfrm>
            <a:off x="3748935" y="578584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LoopLink1</a:t>
            </a:r>
          </a:p>
        </p:txBody>
      </p:sp>
      <p:cxnSp>
        <p:nvCxnSpPr>
          <p:cNvPr id="78" name="Straight Connector 2"/>
          <p:cNvCxnSpPr/>
          <p:nvPr/>
        </p:nvCxnSpPr>
        <p:spPr>
          <a:xfrm>
            <a:off x="8277874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TextBox 40"/>
          <p:cNvSpPr txBox="1"/>
          <p:nvPr/>
        </p:nvSpPr>
        <p:spPr>
          <a:xfrm>
            <a:off x="8027765" y="578584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LoopLink2</a:t>
            </a:r>
          </a:p>
        </p:txBody>
      </p:sp>
      <p:sp>
        <p:nvSpPr>
          <p:cNvPr id="56" name="7-Point Star 55"/>
          <p:cNvSpPr/>
          <p:nvPr/>
        </p:nvSpPr>
        <p:spPr>
          <a:xfrm>
            <a:off x="7391491" y="1439668"/>
            <a:ext cx="3959786" cy="2954851"/>
          </a:xfrm>
          <a:prstGeom prst="star7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arenR"/>
            </a:pPr>
            <a:r>
              <a:rPr lang="en-US" b="1" dirty="0">
                <a:solidFill>
                  <a:sysClr val="windowText" lastClr="000000"/>
                </a:solidFill>
              </a:rPr>
              <a:t>No Traffic Overhead in Core Link.</a:t>
            </a:r>
          </a:p>
        </p:txBody>
      </p:sp>
      <p:sp>
        <p:nvSpPr>
          <p:cNvPr id="80" name="7-Point Star 79"/>
          <p:cNvSpPr/>
          <p:nvPr/>
        </p:nvSpPr>
        <p:spPr>
          <a:xfrm>
            <a:off x="7479555" y="1459621"/>
            <a:ext cx="3959786" cy="2954851"/>
          </a:xfrm>
          <a:prstGeom prst="star7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2) Consistency &amp; Fidelity of mapping.</a:t>
            </a:r>
          </a:p>
        </p:txBody>
      </p:sp>
      <p:sp>
        <p:nvSpPr>
          <p:cNvPr id="81" name="7-Point Star 80"/>
          <p:cNvSpPr/>
          <p:nvPr/>
        </p:nvSpPr>
        <p:spPr>
          <a:xfrm>
            <a:off x="7612213" y="1561515"/>
            <a:ext cx="3959786" cy="2954851"/>
          </a:xfrm>
          <a:prstGeom prst="star7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3) Complete traffic isolation.</a:t>
            </a:r>
          </a:p>
        </p:txBody>
      </p:sp>
      <p:graphicFrame>
        <p:nvGraphicFramePr>
          <p:cNvPr id="70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92606"/>
              </p:ext>
            </p:extLst>
          </p:nvPr>
        </p:nvGraphicFramePr>
        <p:xfrm>
          <a:off x="8486812" y="1154962"/>
          <a:ext cx="3690340" cy="1571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5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117">
                <a:tc>
                  <a:txBody>
                    <a:bodyPr/>
                    <a:lstStyle/>
                    <a:p>
                      <a:r>
                        <a:rPr lang="en-US" sz="1200" dirty="0"/>
                        <a:t>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117"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In_port:1,ip </a:t>
                      </a:r>
                      <a:r>
                        <a:rPr lang="en-US" sz="14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dest:y.y.y.y,actions</a:t>
                      </a:r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=output:2</a:t>
                      </a:r>
                    </a:p>
                    <a:p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117"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In_port:2,ip </a:t>
                      </a:r>
                      <a:r>
                        <a:rPr lang="en-US" sz="14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dest:y.y.y.y,actions</a:t>
                      </a:r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=output:1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1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105669"/>
              </p:ext>
            </p:extLst>
          </p:nvPr>
        </p:nvGraphicFramePr>
        <p:xfrm>
          <a:off x="8480320" y="3266953"/>
          <a:ext cx="369034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3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117">
                <a:tc>
                  <a:txBody>
                    <a:bodyPr/>
                    <a:lstStyle/>
                    <a:p>
                      <a:r>
                        <a:rPr lang="en-US" sz="1400" dirty="0"/>
                        <a:t>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117"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pSwitch1 :</a:t>
                      </a:r>
                    </a:p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4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in_port</a:t>
                      </a:r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=1,ip </a:t>
                      </a:r>
                      <a:r>
                        <a:rPr lang="en-US" sz="14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dest:y.y.y.y,actions</a:t>
                      </a:r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=output:3}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117">
                <a:tc>
                  <a:txBody>
                    <a:bodyPr/>
                    <a:lstStyle/>
                    <a:p>
                      <a:r>
                        <a:rPr lang="en-US" sz="1400" b="1" dirty="0"/>
                        <a:t>vS1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pSwitch1 :</a:t>
                      </a:r>
                    </a:p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  <a:r>
                        <a:rPr lang="en-US" sz="14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in_port</a:t>
                      </a:r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=4,ip dest:y.y.y.y,LTag:2,</a:t>
                      </a:r>
                    </a:p>
                    <a:p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actions=output:2}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2" name="Down Arrow 69"/>
          <p:cNvSpPr/>
          <p:nvPr/>
        </p:nvSpPr>
        <p:spPr>
          <a:xfrm>
            <a:off x="10325490" y="2798508"/>
            <a:ext cx="392204" cy="4482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89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/>
        </p:nvGrpSpPr>
        <p:grpSpPr>
          <a:xfrm>
            <a:off x="1067359" y="815545"/>
            <a:ext cx="10193766" cy="4536989"/>
            <a:chOff x="268288" y="927100"/>
            <a:chExt cx="11691147" cy="5397500"/>
          </a:xfrm>
        </p:grpSpPr>
        <p:sp>
          <p:nvSpPr>
            <p:cNvPr id="4" name="Rectangle 3"/>
            <p:cNvSpPr/>
            <p:nvPr/>
          </p:nvSpPr>
          <p:spPr>
            <a:xfrm>
              <a:off x="276224" y="2438400"/>
              <a:ext cx="4740275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150100" y="2438400"/>
              <a:ext cx="4724400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398851" y="927100"/>
              <a:ext cx="1264596" cy="546100"/>
            </a:xfrm>
            <a:prstGeom prst="rect">
              <a:avLst/>
            </a:prstGeom>
            <a:ln>
              <a:prstDash val="dash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Core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546600" y="2438400"/>
              <a:ext cx="469900" cy="12954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143750" y="2438400"/>
              <a:ext cx="469900" cy="12954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405261" y="2438400"/>
              <a:ext cx="2133600" cy="1295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07300" y="2438400"/>
              <a:ext cx="2133600" cy="1295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8288" y="2438400"/>
              <a:ext cx="2133600" cy="1295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747250" y="2438400"/>
              <a:ext cx="2133600" cy="1295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19100" y="2679700"/>
              <a:ext cx="1679575" cy="838200"/>
              <a:chOff x="419100" y="2679700"/>
              <a:chExt cx="1679575" cy="8382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2627312" y="2667000"/>
              <a:ext cx="1679575" cy="838200"/>
              <a:chOff x="419100" y="2679700"/>
              <a:chExt cx="1679575" cy="8382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7825582" y="2667000"/>
              <a:ext cx="1679575" cy="838200"/>
              <a:chOff x="419100" y="2679700"/>
              <a:chExt cx="1679575" cy="8382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32" name="Rectangle 31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9952040" y="2667000"/>
              <a:ext cx="1679575" cy="838200"/>
              <a:chOff x="419100" y="2679700"/>
              <a:chExt cx="1679575" cy="8382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Rectangle 48"/>
            <p:cNvSpPr/>
            <p:nvPr/>
          </p:nvSpPr>
          <p:spPr>
            <a:xfrm>
              <a:off x="7254876" y="26797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254876" y="32131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651376" y="26670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651376" y="32004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>
              <a:endCxn id="6" idx="1"/>
            </p:cNvCxnSpPr>
            <p:nvPr/>
          </p:nvCxnSpPr>
          <p:spPr>
            <a:xfrm flipV="1">
              <a:off x="4764085" y="1200150"/>
              <a:ext cx="634766" cy="2171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6" idx="3"/>
            </p:cNvCxnSpPr>
            <p:nvPr/>
          </p:nvCxnSpPr>
          <p:spPr>
            <a:xfrm flipH="1" flipV="1">
              <a:off x="6663447" y="1200150"/>
              <a:ext cx="731128" cy="2171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614612" y="2819400"/>
              <a:ext cx="1795462" cy="552450"/>
              <a:chOff x="2614612" y="2819400"/>
              <a:chExt cx="1795462" cy="552450"/>
            </a:xfrm>
          </p:grpSpPr>
          <p:sp>
            <p:nvSpPr>
              <p:cNvPr id="56" name="Arc 55"/>
              <p:cNvSpPr/>
              <p:nvPr/>
            </p:nvSpPr>
            <p:spPr>
              <a:xfrm>
                <a:off x="2614612" y="28194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>
                <a:off x="30464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Arc 57"/>
              <p:cNvSpPr/>
              <p:nvPr/>
            </p:nvSpPr>
            <p:spPr>
              <a:xfrm>
                <a:off x="3555998" y="283845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Arc 58"/>
              <p:cNvSpPr/>
              <p:nvPr/>
            </p:nvSpPr>
            <p:spPr>
              <a:xfrm>
                <a:off x="39862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0" name="Straight Connector 59"/>
            <p:cNvCxnSpPr>
              <a:endCxn id="6" idx="1"/>
            </p:cNvCxnSpPr>
            <p:nvPr/>
          </p:nvCxnSpPr>
          <p:spPr>
            <a:xfrm flipV="1">
              <a:off x="4772024" y="1200150"/>
              <a:ext cx="626827" cy="1619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6" idx="3"/>
            </p:cNvCxnSpPr>
            <p:nvPr/>
          </p:nvCxnSpPr>
          <p:spPr>
            <a:xfrm flipH="1" flipV="1">
              <a:off x="6663447" y="1200150"/>
              <a:ext cx="731127" cy="165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7820028" y="2841626"/>
              <a:ext cx="1795462" cy="552450"/>
              <a:chOff x="2614612" y="2819400"/>
              <a:chExt cx="1795462" cy="552450"/>
            </a:xfrm>
          </p:grpSpPr>
          <p:sp>
            <p:nvSpPr>
              <p:cNvPr id="63" name="Arc 62"/>
              <p:cNvSpPr/>
              <p:nvPr/>
            </p:nvSpPr>
            <p:spPr>
              <a:xfrm>
                <a:off x="2614612" y="28194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/>
              <p:cNvSpPr/>
              <p:nvPr/>
            </p:nvSpPr>
            <p:spPr>
              <a:xfrm>
                <a:off x="30464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/>
              <p:cNvSpPr/>
              <p:nvPr/>
            </p:nvSpPr>
            <p:spPr>
              <a:xfrm>
                <a:off x="3555998" y="283845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Arc 65"/>
              <p:cNvSpPr/>
              <p:nvPr/>
            </p:nvSpPr>
            <p:spPr>
              <a:xfrm>
                <a:off x="39862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68288" y="4584700"/>
              <a:ext cx="2141538" cy="1739900"/>
              <a:chOff x="268288" y="4584700"/>
              <a:chExt cx="2141538" cy="17399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268288" y="4584700"/>
                <a:ext cx="2141538" cy="1739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76224" y="4800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28624" y="4953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81024" y="51054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733424" y="52578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885824" y="54102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1038224" y="5562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1190624" y="5715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575071" y="2854326"/>
              <a:ext cx="1387278" cy="1741487"/>
              <a:chOff x="575071" y="2854326"/>
              <a:chExt cx="1387278" cy="1741487"/>
            </a:xfrm>
          </p:grpSpPr>
          <p:cxnSp>
            <p:nvCxnSpPr>
              <p:cNvPr id="77" name="Elbow Connector 76"/>
              <p:cNvCxnSpPr/>
              <p:nvPr/>
            </p:nvCxnSpPr>
            <p:spPr>
              <a:xfrm rot="16200000" flipH="1">
                <a:off x="374651" y="3610374"/>
                <a:ext cx="1181098" cy="78025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Elbow Connector 77"/>
              <p:cNvCxnSpPr/>
              <p:nvPr/>
            </p:nvCxnSpPr>
            <p:spPr>
              <a:xfrm rot="16200000" flipH="1">
                <a:off x="323054" y="3565126"/>
                <a:ext cx="1727198" cy="31194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Elbow Connector 78"/>
              <p:cNvCxnSpPr>
                <a:endCxn id="68" idx="0"/>
              </p:cNvCxnSpPr>
              <p:nvPr/>
            </p:nvCxnSpPr>
            <p:spPr>
              <a:xfrm rot="5400000">
                <a:off x="551856" y="3644705"/>
                <a:ext cx="1727197" cy="1527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/>
              <p:cNvCxnSpPr/>
              <p:nvPr/>
            </p:nvCxnSpPr>
            <p:spPr>
              <a:xfrm rot="16200000" flipH="1">
                <a:off x="618329" y="3819123"/>
                <a:ext cx="1143000" cy="323058"/>
              </a:xfrm>
              <a:prstGeom prst="bentConnector3">
                <a:avLst>
                  <a:gd name="adj1" fmla="val 51556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/>
              <p:cNvCxnSpPr/>
              <p:nvPr/>
            </p:nvCxnSpPr>
            <p:spPr>
              <a:xfrm rot="5400000">
                <a:off x="790576" y="3409753"/>
                <a:ext cx="1727199" cy="616346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Elbow Connector 81"/>
              <p:cNvCxnSpPr/>
              <p:nvPr/>
            </p:nvCxnSpPr>
            <p:spPr>
              <a:xfrm rot="16200000" flipH="1">
                <a:off x="112712" y="3319861"/>
                <a:ext cx="1701799" cy="777079"/>
              </a:xfrm>
              <a:prstGeom prst="bentConnector3">
                <a:avLst>
                  <a:gd name="adj1" fmla="val 50373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/>
              <p:cNvCxnSpPr/>
              <p:nvPr/>
            </p:nvCxnSpPr>
            <p:spPr>
              <a:xfrm rot="5400000">
                <a:off x="1067200" y="3702451"/>
                <a:ext cx="1181097" cy="60404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Elbow Connector 83"/>
              <p:cNvCxnSpPr/>
              <p:nvPr/>
            </p:nvCxnSpPr>
            <p:spPr>
              <a:xfrm rot="5400000">
                <a:off x="838402" y="3938390"/>
                <a:ext cx="1168397" cy="146450"/>
              </a:xfrm>
              <a:prstGeom prst="bentConnector3">
                <a:avLst>
                  <a:gd name="adj1" fmla="val 49349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/>
            <p:cNvGrpSpPr/>
            <p:nvPr/>
          </p:nvGrpSpPr>
          <p:grpSpPr>
            <a:xfrm>
              <a:off x="10090944" y="2840039"/>
              <a:ext cx="1387278" cy="1741487"/>
              <a:chOff x="575071" y="2854326"/>
              <a:chExt cx="1387278" cy="1741487"/>
            </a:xfrm>
          </p:grpSpPr>
          <p:cxnSp>
            <p:nvCxnSpPr>
              <p:cNvPr id="86" name="Elbow Connector 85"/>
              <p:cNvCxnSpPr/>
              <p:nvPr/>
            </p:nvCxnSpPr>
            <p:spPr>
              <a:xfrm rot="16200000" flipH="1">
                <a:off x="374651" y="3610374"/>
                <a:ext cx="1181098" cy="78025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Elbow Connector 86"/>
              <p:cNvCxnSpPr/>
              <p:nvPr/>
            </p:nvCxnSpPr>
            <p:spPr>
              <a:xfrm rot="16200000" flipH="1">
                <a:off x="323054" y="3565126"/>
                <a:ext cx="1727198" cy="31194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Elbow Connector 87"/>
              <p:cNvCxnSpPr/>
              <p:nvPr/>
            </p:nvCxnSpPr>
            <p:spPr>
              <a:xfrm rot="5400000">
                <a:off x="551856" y="3644705"/>
                <a:ext cx="1727197" cy="1527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Elbow Connector 88"/>
              <p:cNvCxnSpPr/>
              <p:nvPr/>
            </p:nvCxnSpPr>
            <p:spPr>
              <a:xfrm rot="16200000" flipH="1">
                <a:off x="618329" y="3819123"/>
                <a:ext cx="1143000" cy="323058"/>
              </a:xfrm>
              <a:prstGeom prst="bentConnector3">
                <a:avLst>
                  <a:gd name="adj1" fmla="val 51556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Elbow Connector 89"/>
              <p:cNvCxnSpPr/>
              <p:nvPr/>
            </p:nvCxnSpPr>
            <p:spPr>
              <a:xfrm rot="5400000">
                <a:off x="790576" y="3409753"/>
                <a:ext cx="1727199" cy="616346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90"/>
              <p:cNvCxnSpPr/>
              <p:nvPr/>
            </p:nvCxnSpPr>
            <p:spPr>
              <a:xfrm rot="16200000" flipH="1">
                <a:off x="112712" y="3319861"/>
                <a:ext cx="1701799" cy="777079"/>
              </a:xfrm>
              <a:prstGeom prst="bentConnector3">
                <a:avLst>
                  <a:gd name="adj1" fmla="val 50373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Elbow Connector 91"/>
              <p:cNvCxnSpPr/>
              <p:nvPr/>
            </p:nvCxnSpPr>
            <p:spPr>
              <a:xfrm rot="5400000">
                <a:off x="1067200" y="3702451"/>
                <a:ext cx="1181097" cy="60404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92"/>
              <p:cNvCxnSpPr/>
              <p:nvPr/>
            </p:nvCxnSpPr>
            <p:spPr>
              <a:xfrm rot="5400000">
                <a:off x="838402" y="3938390"/>
                <a:ext cx="1168397" cy="146450"/>
              </a:xfrm>
              <a:prstGeom prst="bentConnector3">
                <a:avLst>
                  <a:gd name="adj1" fmla="val 49349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/>
          </p:nvGrpSpPr>
          <p:grpSpPr>
            <a:xfrm>
              <a:off x="9817897" y="4584700"/>
              <a:ext cx="2141538" cy="1739900"/>
              <a:chOff x="268288" y="4584700"/>
              <a:chExt cx="2141538" cy="1739900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268288" y="4584700"/>
                <a:ext cx="2141538" cy="1739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76224" y="4800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428624" y="4953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81024" y="51054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33424" y="52578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885824" y="54102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038224" y="5562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90624" y="5715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920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74435" y="725147"/>
            <a:ext cx="3396785" cy="1954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55634" y="5446781"/>
            <a:ext cx="1894656" cy="8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44596" y="5446779"/>
            <a:ext cx="1894656" cy="8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02345" y="6167768"/>
            <a:ext cx="1201228" cy="570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91307" y="6167768"/>
            <a:ext cx="1201228" cy="570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Switch2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909108" y="5886577"/>
            <a:ext cx="11241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571220" y="725147"/>
            <a:ext cx="3396785" cy="1954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968006" y="735075"/>
            <a:ext cx="3396785" cy="19445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4" idx="2"/>
          </p:cNvCxnSpPr>
          <p:nvPr/>
        </p:nvCxnSpPr>
        <p:spPr>
          <a:xfrm flipH="1" flipV="1">
            <a:off x="2872828" y="2679585"/>
            <a:ext cx="3468683" cy="933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2"/>
          </p:cNvCxnSpPr>
          <p:nvPr/>
        </p:nvCxnSpPr>
        <p:spPr>
          <a:xfrm flipH="1" flipV="1">
            <a:off x="6269613" y="2679585"/>
            <a:ext cx="88986" cy="915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1" idx="2"/>
          </p:cNvCxnSpPr>
          <p:nvPr/>
        </p:nvCxnSpPr>
        <p:spPr>
          <a:xfrm flipV="1">
            <a:off x="6341511" y="2679585"/>
            <a:ext cx="3324889" cy="933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04570" y="691979"/>
            <a:ext cx="1432573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 1 (DC)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81160" y="695075"/>
            <a:ext cx="1883401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 2 (Random)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69515" y="716408"/>
            <a:ext cx="1661736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Tenant 3 (WAN)</a:t>
            </a:r>
          </a:p>
        </p:txBody>
      </p:sp>
      <p:pic>
        <p:nvPicPr>
          <p:cNvPr id="1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01276" y="1725328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34029" y="2195333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31198" y="220232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56591" y="220232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68394" y="2195333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79068" y="1855155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94086" y="172671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95605" y="121497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/>
          <p:cNvCxnSpPr>
            <a:stCxn id="18" idx="0"/>
          </p:cNvCxnSpPr>
          <p:nvPr/>
        </p:nvCxnSpPr>
        <p:spPr>
          <a:xfrm flipV="1">
            <a:off x="2026962" y="1382278"/>
            <a:ext cx="641360" cy="343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1" idx="0"/>
          </p:cNvCxnSpPr>
          <p:nvPr/>
        </p:nvCxnSpPr>
        <p:spPr>
          <a:xfrm flipV="1">
            <a:off x="1682277" y="1926966"/>
            <a:ext cx="231301" cy="275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0" idx="0"/>
          </p:cNvCxnSpPr>
          <p:nvPr/>
        </p:nvCxnSpPr>
        <p:spPr>
          <a:xfrm flipH="1" flipV="1">
            <a:off x="2140621" y="1876533"/>
            <a:ext cx="316263" cy="325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2" idx="0"/>
          </p:cNvCxnSpPr>
          <p:nvPr/>
        </p:nvCxnSpPr>
        <p:spPr>
          <a:xfrm flipV="1">
            <a:off x="3294080" y="1888362"/>
            <a:ext cx="179559" cy="306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0"/>
          </p:cNvCxnSpPr>
          <p:nvPr/>
        </p:nvCxnSpPr>
        <p:spPr>
          <a:xfrm flipH="1" flipV="1">
            <a:off x="3769322" y="1926959"/>
            <a:ext cx="290392" cy="268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2978416" y="1382278"/>
            <a:ext cx="608188" cy="343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30450" y="1427525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04758" y="2160862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4826" y="180323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85168" y="220702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22860" y="153350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64101" y="191822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40543" y="224913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87615" y="1745039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>
            <a:stCxn id="23" idx="0"/>
          </p:cNvCxnSpPr>
          <p:nvPr/>
        </p:nvCxnSpPr>
        <p:spPr>
          <a:xfrm flipV="1">
            <a:off x="5404758" y="1629410"/>
            <a:ext cx="487634" cy="225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3" idx="0"/>
            <a:endCxn id="33" idx="0"/>
          </p:cNvCxnSpPr>
          <p:nvPr/>
        </p:nvCxnSpPr>
        <p:spPr>
          <a:xfrm>
            <a:off x="5404758" y="1855161"/>
            <a:ext cx="325690" cy="3057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874987" y="2358059"/>
            <a:ext cx="4032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35" idx="0"/>
          </p:cNvCxnSpPr>
          <p:nvPr/>
        </p:nvCxnSpPr>
        <p:spPr>
          <a:xfrm>
            <a:off x="6146430" y="1984310"/>
            <a:ext cx="264428" cy="222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38" idx="0"/>
          </p:cNvCxnSpPr>
          <p:nvPr/>
        </p:nvCxnSpPr>
        <p:spPr>
          <a:xfrm>
            <a:off x="6913946" y="2076211"/>
            <a:ext cx="252282" cy="172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233372" y="1946177"/>
            <a:ext cx="433583" cy="36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36" idx="0"/>
          </p:cNvCxnSpPr>
          <p:nvPr/>
        </p:nvCxnSpPr>
        <p:spPr>
          <a:xfrm flipV="1">
            <a:off x="6205153" y="1533507"/>
            <a:ext cx="543392" cy="863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37" idx="0"/>
          </p:cNvCxnSpPr>
          <p:nvPr/>
        </p:nvCxnSpPr>
        <p:spPr>
          <a:xfrm>
            <a:off x="6157405" y="1583264"/>
            <a:ext cx="632386" cy="334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901629" y="1701866"/>
            <a:ext cx="669610" cy="183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8" idx="0"/>
          </p:cNvCxnSpPr>
          <p:nvPr/>
        </p:nvCxnSpPr>
        <p:spPr>
          <a:xfrm flipV="1">
            <a:off x="7166233" y="1888362"/>
            <a:ext cx="109367" cy="360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38" idx="0"/>
          </p:cNvCxnSpPr>
          <p:nvPr/>
        </p:nvCxnSpPr>
        <p:spPr>
          <a:xfrm flipV="1">
            <a:off x="6502609" y="2249142"/>
            <a:ext cx="663619" cy="1088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61309" y="128085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40212" y="129509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Connector 52"/>
          <p:cNvCxnSpPr/>
          <p:nvPr/>
        </p:nvCxnSpPr>
        <p:spPr>
          <a:xfrm>
            <a:off x="8864534" y="1417824"/>
            <a:ext cx="194522" cy="97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3" idx="0"/>
          </p:cNvCxnSpPr>
          <p:nvPr/>
        </p:nvCxnSpPr>
        <p:spPr>
          <a:xfrm flipV="1">
            <a:off x="5730446" y="1991535"/>
            <a:ext cx="138396" cy="169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9511" y="164248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84886" y="204050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02963" y="2220636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05561" y="1909940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95101" y="1570241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6427" y="1298954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95651" y="162066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77720" y="1398137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0927" y="1941038"/>
            <a:ext cx="651382" cy="3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Connector 66"/>
          <p:cNvCxnSpPr>
            <a:endCxn id="58" idx="0"/>
          </p:cNvCxnSpPr>
          <p:nvPr/>
        </p:nvCxnSpPr>
        <p:spPr>
          <a:xfrm>
            <a:off x="8675359" y="1446295"/>
            <a:ext cx="129843" cy="196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66" idx="0"/>
          </p:cNvCxnSpPr>
          <p:nvPr/>
        </p:nvCxnSpPr>
        <p:spPr>
          <a:xfrm>
            <a:off x="8719538" y="1855155"/>
            <a:ext cx="77080" cy="858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952621" y="2076200"/>
            <a:ext cx="413282" cy="1061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9721342" y="2212350"/>
            <a:ext cx="373667" cy="130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0339189" y="2061145"/>
            <a:ext cx="192063" cy="242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1" idx="0"/>
          </p:cNvCxnSpPr>
          <p:nvPr/>
        </p:nvCxnSpPr>
        <p:spPr>
          <a:xfrm flipV="1">
            <a:off x="10531252" y="1707330"/>
            <a:ext cx="181834" cy="202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10856943" y="1446295"/>
            <a:ext cx="110552" cy="163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9510577" y="1424268"/>
            <a:ext cx="394596" cy="1092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5" idx="1"/>
          </p:cNvCxnSpPr>
          <p:nvPr/>
        </p:nvCxnSpPr>
        <p:spPr>
          <a:xfrm flipV="1">
            <a:off x="10429102" y="1432059"/>
            <a:ext cx="384778" cy="117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9012946" y="1717508"/>
            <a:ext cx="572385" cy="332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4" idx="1"/>
          </p:cNvCxnSpPr>
          <p:nvPr/>
        </p:nvCxnSpPr>
        <p:spPr>
          <a:xfrm flipV="1">
            <a:off x="10047033" y="1714923"/>
            <a:ext cx="617381" cy="569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endCxn id="59" idx="0"/>
          </p:cNvCxnSpPr>
          <p:nvPr/>
        </p:nvCxnSpPr>
        <p:spPr>
          <a:xfrm flipH="1">
            <a:off x="9510577" y="1835917"/>
            <a:ext cx="131821" cy="204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2756623" y="3917692"/>
            <a:ext cx="11662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2782580" y="4290399"/>
            <a:ext cx="11403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endCxn id="5" idx="0"/>
          </p:cNvCxnSpPr>
          <p:nvPr/>
        </p:nvCxnSpPr>
        <p:spPr>
          <a:xfrm flipH="1">
            <a:off x="5202962" y="4658494"/>
            <a:ext cx="1140713" cy="7882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endCxn id="6" idx="0"/>
          </p:cNvCxnSpPr>
          <p:nvPr/>
        </p:nvCxnSpPr>
        <p:spPr>
          <a:xfrm>
            <a:off x="6358599" y="4667898"/>
            <a:ext cx="1133325" cy="7788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Rounded Rectangle 88"/>
          <p:cNvSpPr/>
          <p:nvPr/>
        </p:nvSpPr>
        <p:spPr>
          <a:xfrm>
            <a:off x="3959119" y="3594877"/>
            <a:ext cx="4798959" cy="1073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BNV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pic>
        <p:nvPicPr>
          <p:cNvPr id="98" name="Picture 4" descr="Image result for customer icon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938" y="3769964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2972566" y="3394472"/>
            <a:ext cx="118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Virtual Topology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024734" y="4267035"/>
            <a:ext cx="118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Tenant Mapping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5405948" y="4312731"/>
            <a:ext cx="1875453" cy="3457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Flow Translation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5405949" y="3612741"/>
            <a:ext cx="1871124" cy="32728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 Abstraction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3959119" y="3821805"/>
            <a:ext cx="1194946" cy="6197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Mapper</a:t>
            </a:r>
          </a:p>
        </p:txBody>
      </p:sp>
    </p:spTree>
    <p:extLst>
      <p:ext uri="{BB962C8B-B14F-4D97-AF65-F5344CB8AC3E}">
        <p14:creationId xmlns:p14="http://schemas.microsoft.com/office/powerpoint/2010/main" val="1480147959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5" name="Rounded Rectangle 84"/>
          <p:cNvSpPr/>
          <p:nvPr/>
        </p:nvSpPr>
        <p:spPr>
          <a:xfrm>
            <a:off x="3959119" y="3821805"/>
            <a:ext cx="1194946" cy="6197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Mapper</a:t>
            </a:r>
          </a:p>
        </p:txBody>
      </p:sp>
      <p:pic>
        <p:nvPicPr>
          <p:cNvPr id="2" name="PPTIndicator20170207235437902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34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582501" y="2753319"/>
            <a:ext cx="3028820" cy="1289760"/>
            <a:chOff x="1582501" y="2753319"/>
            <a:chExt cx="3028820" cy="1289760"/>
          </a:xfrm>
        </p:grpSpPr>
        <p:pic>
          <p:nvPicPr>
            <p:cNvPr id="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27186" y="3263671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939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57108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82501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94304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19996" y="326505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21515" y="275331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Connector 10"/>
            <p:cNvCxnSpPr>
              <a:stCxn id="4" idx="0"/>
            </p:cNvCxnSpPr>
            <p:nvPr/>
          </p:nvCxnSpPr>
          <p:spPr>
            <a:xfrm flipV="1">
              <a:off x="2252872" y="2920621"/>
              <a:ext cx="641360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" idx="0"/>
            </p:cNvCxnSpPr>
            <p:nvPr/>
          </p:nvCxnSpPr>
          <p:spPr>
            <a:xfrm flipV="1">
              <a:off x="1908187" y="3465309"/>
              <a:ext cx="231301" cy="2753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" idx="0"/>
            </p:cNvCxnSpPr>
            <p:nvPr/>
          </p:nvCxnSpPr>
          <p:spPr>
            <a:xfrm flipH="1" flipV="1">
              <a:off x="2366531" y="3414876"/>
              <a:ext cx="316263" cy="325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" idx="0"/>
            </p:cNvCxnSpPr>
            <p:nvPr/>
          </p:nvCxnSpPr>
          <p:spPr>
            <a:xfrm flipV="1">
              <a:off x="3519990" y="3426705"/>
              <a:ext cx="179559" cy="306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5" idx="0"/>
            </p:cNvCxnSpPr>
            <p:nvPr/>
          </p:nvCxnSpPr>
          <p:spPr>
            <a:xfrm flipH="1" flipV="1">
              <a:off x="3995232" y="3465302"/>
              <a:ext cx="290392" cy="268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3204326" y="2920621"/>
              <a:ext cx="608188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4" descr="Image result for custom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94" y="1910253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90"/>
          <p:cNvSpPr/>
          <p:nvPr/>
        </p:nvSpPr>
        <p:spPr>
          <a:xfrm>
            <a:off x="5395101" y="2847399"/>
            <a:ext cx="1194946" cy="6197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Mapper</a:t>
            </a:r>
          </a:p>
        </p:txBody>
      </p:sp>
      <p:cxnSp>
        <p:nvCxnSpPr>
          <p:cNvPr id="29" name="Straight Arrow Connector 28"/>
          <p:cNvCxnSpPr>
            <a:endCxn id="19" idx="1"/>
          </p:cNvCxnSpPr>
          <p:nvPr/>
        </p:nvCxnSpPr>
        <p:spPr>
          <a:xfrm>
            <a:off x="4296115" y="2904524"/>
            <a:ext cx="1098986" cy="252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96115" y="3171850"/>
            <a:ext cx="1109840" cy="42763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34578" y="2640293"/>
            <a:ext cx="89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Request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389445" y="3429409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Mapping</a:t>
            </a:r>
          </a:p>
        </p:txBody>
      </p:sp>
      <p:cxnSp>
        <p:nvCxnSpPr>
          <p:cNvPr id="40" name="Straight Arrow Connector 39"/>
          <p:cNvCxnSpPr>
            <a:stCxn id="19" idx="3"/>
          </p:cNvCxnSpPr>
          <p:nvPr/>
        </p:nvCxnSpPr>
        <p:spPr>
          <a:xfrm flipV="1">
            <a:off x="6590047" y="3157110"/>
            <a:ext cx="826146" cy="15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8" name="Group 102"/>
          <p:cNvGrpSpPr/>
          <p:nvPr/>
        </p:nvGrpSpPr>
        <p:grpSpPr>
          <a:xfrm>
            <a:off x="7073853" y="1681153"/>
            <a:ext cx="4979214" cy="2446742"/>
            <a:chOff x="268288" y="927100"/>
            <a:chExt cx="11691147" cy="5397500"/>
          </a:xfrm>
        </p:grpSpPr>
        <p:sp>
          <p:nvSpPr>
            <p:cNvPr id="30" name="Rectangle 29"/>
            <p:cNvSpPr/>
            <p:nvPr/>
          </p:nvSpPr>
          <p:spPr>
            <a:xfrm>
              <a:off x="276224" y="2438400"/>
              <a:ext cx="4740275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150100" y="2438400"/>
              <a:ext cx="4724400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398851" y="927100"/>
              <a:ext cx="1264596" cy="546100"/>
            </a:xfrm>
            <a:prstGeom prst="rect">
              <a:avLst/>
            </a:prstGeom>
            <a:ln>
              <a:prstDash val="dash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Core</a:t>
              </a:r>
              <a:endParaRPr lang="en-US" sz="9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546600" y="2438400"/>
              <a:ext cx="469900" cy="12954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143750" y="2438400"/>
              <a:ext cx="469900" cy="12954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05261" y="2438400"/>
              <a:ext cx="2133600" cy="1295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607300" y="2438400"/>
              <a:ext cx="2133600" cy="1295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8288" y="2438400"/>
              <a:ext cx="2133600" cy="1295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747250" y="2438400"/>
              <a:ext cx="2133600" cy="1295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419100" y="2679700"/>
              <a:ext cx="1679575" cy="838200"/>
              <a:chOff x="419100" y="2679700"/>
              <a:chExt cx="1679575" cy="838200"/>
            </a:xfrm>
          </p:grpSpPr>
          <p:sp>
            <p:nvSpPr>
              <p:cNvPr id="125" name="Rectangle 124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2627312" y="2667000"/>
              <a:ext cx="1679575" cy="838200"/>
              <a:chOff x="419100" y="2679700"/>
              <a:chExt cx="1679575" cy="8382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17" name="Rectangle 116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7825582" y="2667000"/>
              <a:ext cx="1679575" cy="838201"/>
              <a:chOff x="419100" y="2679700"/>
              <a:chExt cx="1679575" cy="838201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09" name="Rectangle 108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419100" y="3213101"/>
                <a:ext cx="279399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9952040" y="2667000"/>
              <a:ext cx="1679575" cy="838200"/>
              <a:chOff x="419100" y="2679700"/>
              <a:chExt cx="1679575" cy="838200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7254876" y="26797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254876" y="32131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651376" y="26670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651376" y="32004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>
              <a:endCxn id="33" idx="1"/>
            </p:cNvCxnSpPr>
            <p:nvPr/>
          </p:nvCxnSpPr>
          <p:spPr>
            <a:xfrm flipV="1">
              <a:off x="4764085" y="1200150"/>
              <a:ext cx="634766" cy="2171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33" idx="3"/>
            </p:cNvCxnSpPr>
            <p:nvPr/>
          </p:nvCxnSpPr>
          <p:spPr>
            <a:xfrm flipH="1" flipV="1">
              <a:off x="6663447" y="1200150"/>
              <a:ext cx="731128" cy="2171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2614612" y="2819400"/>
              <a:ext cx="1795462" cy="552450"/>
              <a:chOff x="2614612" y="2819400"/>
              <a:chExt cx="1795462" cy="552450"/>
            </a:xfrm>
          </p:grpSpPr>
          <p:sp>
            <p:nvSpPr>
              <p:cNvPr id="97" name="Arc 96"/>
              <p:cNvSpPr/>
              <p:nvPr/>
            </p:nvSpPr>
            <p:spPr>
              <a:xfrm>
                <a:off x="2614612" y="28194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/>
              <p:cNvSpPr/>
              <p:nvPr/>
            </p:nvSpPr>
            <p:spPr>
              <a:xfrm>
                <a:off x="30464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/>
              <p:cNvSpPr/>
              <p:nvPr/>
            </p:nvSpPr>
            <p:spPr>
              <a:xfrm>
                <a:off x="3555998" y="283845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Arc 99"/>
              <p:cNvSpPr/>
              <p:nvPr/>
            </p:nvSpPr>
            <p:spPr>
              <a:xfrm>
                <a:off x="39862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4" name="Straight Connector 53"/>
            <p:cNvCxnSpPr>
              <a:endCxn id="33" idx="1"/>
            </p:cNvCxnSpPr>
            <p:nvPr/>
          </p:nvCxnSpPr>
          <p:spPr>
            <a:xfrm flipV="1">
              <a:off x="4772024" y="1200150"/>
              <a:ext cx="626827" cy="1619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endCxn id="33" idx="3"/>
            </p:cNvCxnSpPr>
            <p:nvPr/>
          </p:nvCxnSpPr>
          <p:spPr>
            <a:xfrm flipH="1" flipV="1">
              <a:off x="6663447" y="1200150"/>
              <a:ext cx="731127" cy="165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6" name="Group 55"/>
            <p:cNvGrpSpPr/>
            <p:nvPr/>
          </p:nvGrpSpPr>
          <p:grpSpPr>
            <a:xfrm>
              <a:off x="7820028" y="2841626"/>
              <a:ext cx="1795462" cy="552450"/>
              <a:chOff x="2614612" y="2819400"/>
              <a:chExt cx="1795462" cy="552450"/>
            </a:xfrm>
          </p:grpSpPr>
          <p:sp>
            <p:nvSpPr>
              <p:cNvPr id="93" name="Arc 92"/>
              <p:cNvSpPr/>
              <p:nvPr/>
            </p:nvSpPr>
            <p:spPr>
              <a:xfrm>
                <a:off x="2614612" y="28194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Arc 93"/>
              <p:cNvSpPr/>
              <p:nvPr/>
            </p:nvSpPr>
            <p:spPr>
              <a:xfrm>
                <a:off x="30464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/>
              <p:cNvSpPr/>
              <p:nvPr/>
            </p:nvSpPr>
            <p:spPr>
              <a:xfrm>
                <a:off x="3555998" y="283845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Arc 95"/>
              <p:cNvSpPr/>
              <p:nvPr/>
            </p:nvSpPr>
            <p:spPr>
              <a:xfrm>
                <a:off x="39862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268288" y="4584700"/>
              <a:ext cx="2141538" cy="1739900"/>
              <a:chOff x="268288" y="4584700"/>
              <a:chExt cx="2141538" cy="173990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268288" y="4584700"/>
                <a:ext cx="2141538" cy="1739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276224" y="4800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428624" y="4953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81024" y="51054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733424" y="52578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885824" y="54102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038224" y="5562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1190624" y="5715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575071" y="2854326"/>
              <a:ext cx="1387278" cy="1741487"/>
              <a:chOff x="575071" y="2854326"/>
              <a:chExt cx="1387278" cy="1741487"/>
            </a:xfrm>
          </p:grpSpPr>
          <p:cxnSp>
            <p:nvCxnSpPr>
              <p:cNvPr id="77" name="Elbow Connector 76"/>
              <p:cNvCxnSpPr/>
              <p:nvPr/>
            </p:nvCxnSpPr>
            <p:spPr>
              <a:xfrm rot="16200000" flipH="1">
                <a:off x="374651" y="3610374"/>
                <a:ext cx="1181098" cy="78025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Elbow Connector 77"/>
              <p:cNvCxnSpPr/>
              <p:nvPr/>
            </p:nvCxnSpPr>
            <p:spPr>
              <a:xfrm rot="16200000" flipH="1">
                <a:off x="323054" y="3565126"/>
                <a:ext cx="1727198" cy="31194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Elbow Connector 78"/>
              <p:cNvCxnSpPr>
                <a:endCxn id="85" idx="0"/>
              </p:cNvCxnSpPr>
              <p:nvPr/>
            </p:nvCxnSpPr>
            <p:spPr>
              <a:xfrm rot="5400000">
                <a:off x="551856" y="3644705"/>
                <a:ext cx="1727197" cy="1527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/>
              <p:cNvCxnSpPr/>
              <p:nvPr/>
            </p:nvCxnSpPr>
            <p:spPr>
              <a:xfrm rot="16200000" flipH="1">
                <a:off x="618329" y="3819123"/>
                <a:ext cx="1143000" cy="323058"/>
              </a:xfrm>
              <a:prstGeom prst="bentConnector3">
                <a:avLst>
                  <a:gd name="adj1" fmla="val 51556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/>
              <p:cNvCxnSpPr/>
              <p:nvPr/>
            </p:nvCxnSpPr>
            <p:spPr>
              <a:xfrm rot="5400000">
                <a:off x="790576" y="3409753"/>
                <a:ext cx="1727199" cy="616346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Elbow Connector 81"/>
              <p:cNvCxnSpPr/>
              <p:nvPr/>
            </p:nvCxnSpPr>
            <p:spPr>
              <a:xfrm rot="16200000" flipH="1">
                <a:off x="112712" y="3319861"/>
                <a:ext cx="1701799" cy="777079"/>
              </a:xfrm>
              <a:prstGeom prst="bentConnector3">
                <a:avLst>
                  <a:gd name="adj1" fmla="val 50373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/>
              <p:cNvCxnSpPr/>
              <p:nvPr/>
            </p:nvCxnSpPr>
            <p:spPr>
              <a:xfrm rot="5400000">
                <a:off x="1067200" y="3702451"/>
                <a:ext cx="1181097" cy="60404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Elbow Connector 83"/>
              <p:cNvCxnSpPr/>
              <p:nvPr/>
            </p:nvCxnSpPr>
            <p:spPr>
              <a:xfrm rot="5400000">
                <a:off x="838402" y="3938390"/>
                <a:ext cx="1168397" cy="146450"/>
              </a:xfrm>
              <a:prstGeom prst="bentConnector3">
                <a:avLst>
                  <a:gd name="adj1" fmla="val 49349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10090944" y="2840039"/>
              <a:ext cx="1387278" cy="1741487"/>
              <a:chOff x="575071" y="2854326"/>
              <a:chExt cx="1387278" cy="1741487"/>
            </a:xfrm>
          </p:grpSpPr>
          <p:cxnSp>
            <p:nvCxnSpPr>
              <p:cNvPr id="69" name="Elbow Connector 68"/>
              <p:cNvCxnSpPr/>
              <p:nvPr/>
            </p:nvCxnSpPr>
            <p:spPr>
              <a:xfrm rot="16200000" flipH="1">
                <a:off x="374651" y="3610374"/>
                <a:ext cx="1181098" cy="78025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Elbow Connector 69"/>
              <p:cNvCxnSpPr/>
              <p:nvPr/>
            </p:nvCxnSpPr>
            <p:spPr>
              <a:xfrm rot="16200000" flipH="1">
                <a:off x="323054" y="3565126"/>
                <a:ext cx="1727198" cy="31194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Elbow Connector 70"/>
              <p:cNvCxnSpPr/>
              <p:nvPr/>
            </p:nvCxnSpPr>
            <p:spPr>
              <a:xfrm rot="5400000">
                <a:off x="551856" y="3644705"/>
                <a:ext cx="1727197" cy="1527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Elbow Connector 71"/>
              <p:cNvCxnSpPr/>
              <p:nvPr/>
            </p:nvCxnSpPr>
            <p:spPr>
              <a:xfrm rot="16200000" flipH="1">
                <a:off x="618329" y="3819123"/>
                <a:ext cx="1143000" cy="323058"/>
              </a:xfrm>
              <a:prstGeom prst="bentConnector3">
                <a:avLst>
                  <a:gd name="adj1" fmla="val 51556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Elbow Connector 72"/>
              <p:cNvCxnSpPr/>
              <p:nvPr/>
            </p:nvCxnSpPr>
            <p:spPr>
              <a:xfrm rot="5400000">
                <a:off x="790576" y="3409753"/>
                <a:ext cx="1727199" cy="616346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Elbow Connector 73"/>
              <p:cNvCxnSpPr/>
              <p:nvPr/>
            </p:nvCxnSpPr>
            <p:spPr>
              <a:xfrm rot="16200000" flipH="1">
                <a:off x="112712" y="3319861"/>
                <a:ext cx="1701799" cy="777079"/>
              </a:xfrm>
              <a:prstGeom prst="bentConnector3">
                <a:avLst>
                  <a:gd name="adj1" fmla="val 50373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Elbow Connector 74"/>
              <p:cNvCxnSpPr/>
              <p:nvPr/>
            </p:nvCxnSpPr>
            <p:spPr>
              <a:xfrm rot="5400000">
                <a:off x="1067200" y="3702451"/>
                <a:ext cx="1181097" cy="60404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Elbow Connector 75"/>
              <p:cNvCxnSpPr/>
              <p:nvPr/>
            </p:nvCxnSpPr>
            <p:spPr>
              <a:xfrm rot="5400000">
                <a:off x="838402" y="3938390"/>
                <a:ext cx="1168397" cy="146450"/>
              </a:xfrm>
              <a:prstGeom prst="bentConnector3">
                <a:avLst>
                  <a:gd name="adj1" fmla="val 49349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>
              <a:off x="9817897" y="4584700"/>
              <a:ext cx="2141538" cy="1739900"/>
              <a:chOff x="268288" y="4584700"/>
              <a:chExt cx="2141538" cy="17399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268288" y="4584700"/>
                <a:ext cx="2141538" cy="1739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76224" y="4800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28624" y="4953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81024" y="51054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733424" y="52578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885824" y="54102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038224" y="5562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190624" y="5715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2956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39016" y="3490964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354836" y="3423883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582501" y="2753319"/>
            <a:ext cx="3028820" cy="1289760"/>
            <a:chOff x="1582501" y="2753319"/>
            <a:chExt cx="3028820" cy="1289760"/>
          </a:xfrm>
        </p:grpSpPr>
        <p:pic>
          <p:nvPicPr>
            <p:cNvPr id="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27186" y="3263671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939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57108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82501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94304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19996" y="326505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21515" y="275331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Connector 10"/>
            <p:cNvCxnSpPr>
              <a:stCxn id="4" idx="0"/>
            </p:cNvCxnSpPr>
            <p:nvPr/>
          </p:nvCxnSpPr>
          <p:spPr>
            <a:xfrm flipV="1">
              <a:off x="2252872" y="2920621"/>
              <a:ext cx="641360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" idx="0"/>
            </p:cNvCxnSpPr>
            <p:nvPr/>
          </p:nvCxnSpPr>
          <p:spPr>
            <a:xfrm flipV="1">
              <a:off x="1908187" y="3465309"/>
              <a:ext cx="231301" cy="2753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" idx="0"/>
            </p:cNvCxnSpPr>
            <p:nvPr/>
          </p:nvCxnSpPr>
          <p:spPr>
            <a:xfrm flipH="1" flipV="1">
              <a:off x="2366531" y="3414876"/>
              <a:ext cx="316263" cy="325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" idx="0"/>
            </p:cNvCxnSpPr>
            <p:nvPr/>
          </p:nvCxnSpPr>
          <p:spPr>
            <a:xfrm flipV="1">
              <a:off x="3519990" y="3426705"/>
              <a:ext cx="179559" cy="306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5" idx="0"/>
            </p:cNvCxnSpPr>
            <p:nvPr/>
          </p:nvCxnSpPr>
          <p:spPr>
            <a:xfrm flipH="1" flipV="1">
              <a:off x="3995232" y="3465302"/>
              <a:ext cx="290392" cy="268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3204326" y="2920621"/>
              <a:ext cx="608188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4" descr="Image result for custom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94" y="1910253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90"/>
          <p:cNvSpPr/>
          <p:nvPr/>
        </p:nvSpPr>
        <p:spPr>
          <a:xfrm>
            <a:off x="5395101" y="2847399"/>
            <a:ext cx="1194946" cy="6197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Mapper</a:t>
            </a:r>
          </a:p>
        </p:txBody>
      </p:sp>
      <p:cxnSp>
        <p:nvCxnSpPr>
          <p:cNvPr id="29" name="Straight Arrow Connector 28"/>
          <p:cNvCxnSpPr>
            <a:endCxn id="19" idx="1"/>
          </p:cNvCxnSpPr>
          <p:nvPr/>
        </p:nvCxnSpPr>
        <p:spPr>
          <a:xfrm>
            <a:off x="4296115" y="2904524"/>
            <a:ext cx="1098986" cy="252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96115" y="3171850"/>
            <a:ext cx="1109840" cy="42763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436782" y="2609378"/>
            <a:ext cx="89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Request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389445" y="3429409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Mapping</a:t>
            </a:r>
          </a:p>
        </p:txBody>
      </p:sp>
      <p:cxnSp>
        <p:nvCxnSpPr>
          <p:cNvPr id="40" name="Straight Arrow Connector 39"/>
          <p:cNvCxnSpPr>
            <a:stCxn id="19" idx="3"/>
          </p:cNvCxnSpPr>
          <p:nvPr/>
        </p:nvCxnSpPr>
        <p:spPr>
          <a:xfrm>
            <a:off x="6590047" y="3157263"/>
            <a:ext cx="548036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49634" y="3393106"/>
            <a:ext cx="217389" cy="31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85116" y="3388823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75780" y="2794981"/>
            <a:ext cx="207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482637" y="2859565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grpSp>
        <p:nvGrpSpPr>
          <p:cNvPr id="35" name="Group 102"/>
          <p:cNvGrpSpPr/>
          <p:nvPr/>
        </p:nvGrpSpPr>
        <p:grpSpPr>
          <a:xfrm>
            <a:off x="7073853" y="1681153"/>
            <a:ext cx="4979214" cy="2446742"/>
            <a:chOff x="268288" y="927100"/>
            <a:chExt cx="11691147" cy="5397500"/>
          </a:xfrm>
        </p:grpSpPr>
        <p:sp>
          <p:nvSpPr>
            <p:cNvPr id="36" name="Rectangle 35"/>
            <p:cNvSpPr/>
            <p:nvPr/>
          </p:nvSpPr>
          <p:spPr>
            <a:xfrm>
              <a:off x="276224" y="2438400"/>
              <a:ext cx="4740275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150100" y="2438400"/>
              <a:ext cx="4724400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398851" y="927100"/>
              <a:ext cx="1264596" cy="546100"/>
            </a:xfrm>
            <a:prstGeom prst="rect">
              <a:avLst/>
            </a:prstGeom>
            <a:ln>
              <a:prstDash val="dash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Core</a:t>
              </a:r>
              <a:endParaRPr lang="en-US" sz="9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546600" y="2438400"/>
              <a:ext cx="469900" cy="12954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143750" y="2438400"/>
              <a:ext cx="469900" cy="12954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405261" y="2438400"/>
              <a:ext cx="2133600" cy="1295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607300" y="2438400"/>
              <a:ext cx="2133600" cy="1295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68288" y="2438400"/>
              <a:ext cx="2133600" cy="1295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747250" y="2438400"/>
              <a:ext cx="2133600" cy="1295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419100" y="2679700"/>
              <a:ext cx="1679575" cy="838200"/>
              <a:chOff x="419100" y="2679700"/>
              <a:chExt cx="1679575" cy="838200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2627312" y="2667000"/>
              <a:ext cx="1679575" cy="838200"/>
              <a:chOff x="419100" y="2679700"/>
              <a:chExt cx="1679575" cy="8382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27" name="Rectangle 126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7825582" y="2667000"/>
              <a:ext cx="1679575" cy="838201"/>
              <a:chOff x="419100" y="2679700"/>
              <a:chExt cx="1679575" cy="838201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19" name="Rectangle 118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419100" y="3213101"/>
                <a:ext cx="279399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9952040" y="2667000"/>
              <a:ext cx="1679575" cy="838200"/>
              <a:chOff x="419100" y="2679700"/>
              <a:chExt cx="1679575" cy="838200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7254876" y="26797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254876" y="32131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651376" y="26670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651376" y="32004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/>
            <p:cNvCxnSpPr>
              <a:endCxn id="41" idx="1"/>
            </p:cNvCxnSpPr>
            <p:nvPr/>
          </p:nvCxnSpPr>
          <p:spPr>
            <a:xfrm flipV="1">
              <a:off x="4764085" y="1200150"/>
              <a:ext cx="634766" cy="2171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endCxn id="41" idx="3"/>
            </p:cNvCxnSpPr>
            <p:nvPr/>
          </p:nvCxnSpPr>
          <p:spPr>
            <a:xfrm flipH="1" flipV="1">
              <a:off x="6663447" y="1200150"/>
              <a:ext cx="731128" cy="2171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2614612" y="2819400"/>
              <a:ext cx="1795462" cy="552450"/>
              <a:chOff x="2614612" y="2819400"/>
              <a:chExt cx="1795462" cy="552450"/>
            </a:xfrm>
          </p:grpSpPr>
          <p:sp>
            <p:nvSpPr>
              <p:cNvPr id="107" name="Arc 106"/>
              <p:cNvSpPr/>
              <p:nvPr/>
            </p:nvSpPr>
            <p:spPr>
              <a:xfrm>
                <a:off x="2614612" y="28194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Arc 107"/>
              <p:cNvSpPr/>
              <p:nvPr/>
            </p:nvSpPr>
            <p:spPr>
              <a:xfrm>
                <a:off x="30464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Arc 108"/>
              <p:cNvSpPr/>
              <p:nvPr/>
            </p:nvSpPr>
            <p:spPr>
              <a:xfrm>
                <a:off x="3555998" y="283845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Arc 109"/>
              <p:cNvSpPr/>
              <p:nvPr/>
            </p:nvSpPr>
            <p:spPr>
              <a:xfrm>
                <a:off x="39862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4" name="Straight Connector 63"/>
            <p:cNvCxnSpPr>
              <a:endCxn id="41" idx="1"/>
            </p:cNvCxnSpPr>
            <p:nvPr/>
          </p:nvCxnSpPr>
          <p:spPr>
            <a:xfrm flipV="1">
              <a:off x="4772024" y="1200150"/>
              <a:ext cx="626827" cy="1619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endCxn id="41" idx="3"/>
            </p:cNvCxnSpPr>
            <p:nvPr/>
          </p:nvCxnSpPr>
          <p:spPr>
            <a:xfrm flipH="1" flipV="1">
              <a:off x="6663447" y="1200150"/>
              <a:ext cx="731127" cy="165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6" name="Group 65"/>
            <p:cNvGrpSpPr/>
            <p:nvPr/>
          </p:nvGrpSpPr>
          <p:grpSpPr>
            <a:xfrm>
              <a:off x="7820028" y="2841626"/>
              <a:ext cx="1795462" cy="552450"/>
              <a:chOff x="2614612" y="2819400"/>
              <a:chExt cx="1795462" cy="552450"/>
            </a:xfrm>
          </p:grpSpPr>
          <p:sp>
            <p:nvSpPr>
              <p:cNvPr id="103" name="Arc 102"/>
              <p:cNvSpPr/>
              <p:nvPr/>
            </p:nvSpPr>
            <p:spPr>
              <a:xfrm>
                <a:off x="2614612" y="28194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/>
              <p:cNvSpPr/>
              <p:nvPr/>
            </p:nvSpPr>
            <p:spPr>
              <a:xfrm>
                <a:off x="30464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Arc 104"/>
              <p:cNvSpPr/>
              <p:nvPr/>
            </p:nvSpPr>
            <p:spPr>
              <a:xfrm>
                <a:off x="3555998" y="283845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Arc 105"/>
              <p:cNvSpPr/>
              <p:nvPr/>
            </p:nvSpPr>
            <p:spPr>
              <a:xfrm>
                <a:off x="39862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68288" y="4584700"/>
              <a:ext cx="2141538" cy="1739900"/>
              <a:chOff x="268288" y="4584700"/>
              <a:chExt cx="2141538" cy="1739900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268288" y="4584700"/>
                <a:ext cx="2141538" cy="1739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76224" y="4800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428624" y="4953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581024" y="51054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33424" y="52578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885824" y="54102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038224" y="5562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190624" y="5715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575071" y="2854326"/>
              <a:ext cx="1387278" cy="1741487"/>
              <a:chOff x="575071" y="2854326"/>
              <a:chExt cx="1387278" cy="1741487"/>
            </a:xfrm>
          </p:grpSpPr>
          <p:cxnSp>
            <p:nvCxnSpPr>
              <p:cNvPr id="87" name="Elbow Connector 86"/>
              <p:cNvCxnSpPr/>
              <p:nvPr/>
            </p:nvCxnSpPr>
            <p:spPr>
              <a:xfrm rot="16200000" flipH="1">
                <a:off x="374651" y="3610374"/>
                <a:ext cx="1181098" cy="78025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Elbow Connector 87"/>
              <p:cNvCxnSpPr/>
              <p:nvPr/>
            </p:nvCxnSpPr>
            <p:spPr>
              <a:xfrm rot="16200000" flipH="1">
                <a:off x="323054" y="3565126"/>
                <a:ext cx="1727198" cy="31194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Elbow Connector 88"/>
              <p:cNvCxnSpPr>
                <a:endCxn id="95" idx="0"/>
              </p:cNvCxnSpPr>
              <p:nvPr/>
            </p:nvCxnSpPr>
            <p:spPr>
              <a:xfrm rot="5400000">
                <a:off x="551856" y="3644705"/>
                <a:ext cx="1727197" cy="1527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Elbow Connector 89"/>
              <p:cNvCxnSpPr/>
              <p:nvPr/>
            </p:nvCxnSpPr>
            <p:spPr>
              <a:xfrm rot="16200000" flipH="1">
                <a:off x="618329" y="3819123"/>
                <a:ext cx="1143000" cy="323058"/>
              </a:xfrm>
              <a:prstGeom prst="bentConnector3">
                <a:avLst>
                  <a:gd name="adj1" fmla="val 51556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90"/>
              <p:cNvCxnSpPr/>
              <p:nvPr/>
            </p:nvCxnSpPr>
            <p:spPr>
              <a:xfrm rot="5400000">
                <a:off x="790576" y="3409753"/>
                <a:ext cx="1727199" cy="616346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Elbow Connector 91"/>
              <p:cNvCxnSpPr/>
              <p:nvPr/>
            </p:nvCxnSpPr>
            <p:spPr>
              <a:xfrm rot="16200000" flipH="1">
                <a:off x="112712" y="3319861"/>
                <a:ext cx="1701799" cy="777079"/>
              </a:xfrm>
              <a:prstGeom prst="bentConnector3">
                <a:avLst>
                  <a:gd name="adj1" fmla="val 50373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92"/>
              <p:cNvCxnSpPr/>
              <p:nvPr/>
            </p:nvCxnSpPr>
            <p:spPr>
              <a:xfrm rot="5400000">
                <a:off x="1067200" y="3702451"/>
                <a:ext cx="1181097" cy="60404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Elbow Connector 93"/>
              <p:cNvCxnSpPr/>
              <p:nvPr/>
            </p:nvCxnSpPr>
            <p:spPr>
              <a:xfrm rot="5400000">
                <a:off x="838402" y="3938390"/>
                <a:ext cx="1168397" cy="146450"/>
              </a:xfrm>
              <a:prstGeom prst="bentConnector3">
                <a:avLst>
                  <a:gd name="adj1" fmla="val 49349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>
              <a:off x="10090944" y="2840039"/>
              <a:ext cx="1387278" cy="1741487"/>
              <a:chOff x="575071" y="2854326"/>
              <a:chExt cx="1387278" cy="1741487"/>
            </a:xfrm>
          </p:grpSpPr>
          <p:cxnSp>
            <p:nvCxnSpPr>
              <p:cNvPr id="79" name="Elbow Connector 78"/>
              <p:cNvCxnSpPr/>
              <p:nvPr/>
            </p:nvCxnSpPr>
            <p:spPr>
              <a:xfrm rot="16200000" flipH="1">
                <a:off x="374651" y="3610374"/>
                <a:ext cx="1181098" cy="78025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/>
              <p:cNvCxnSpPr/>
              <p:nvPr/>
            </p:nvCxnSpPr>
            <p:spPr>
              <a:xfrm rot="16200000" flipH="1">
                <a:off x="323054" y="3565126"/>
                <a:ext cx="1727198" cy="31194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80"/>
              <p:cNvCxnSpPr/>
              <p:nvPr/>
            </p:nvCxnSpPr>
            <p:spPr>
              <a:xfrm rot="5400000">
                <a:off x="551856" y="3644705"/>
                <a:ext cx="1727197" cy="1527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Elbow Connector 81"/>
              <p:cNvCxnSpPr/>
              <p:nvPr/>
            </p:nvCxnSpPr>
            <p:spPr>
              <a:xfrm rot="16200000" flipH="1">
                <a:off x="618329" y="3819123"/>
                <a:ext cx="1143000" cy="323058"/>
              </a:xfrm>
              <a:prstGeom prst="bentConnector3">
                <a:avLst>
                  <a:gd name="adj1" fmla="val 51556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/>
              <p:cNvCxnSpPr/>
              <p:nvPr/>
            </p:nvCxnSpPr>
            <p:spPr>
              <a:xfrm rot="5400000">
                <a:off x="790576" y="3409753"/>
                <a:ext cx="1727199" cy="616346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Elbow Connector 83"/>
              <p:cNvCxnSpPr/>
              <p:nvPr/>
            </p:nvCxnSpPr>
            <p:spPr>
              <a:xfrm rot="16200000" flipH="1">
                <a:off x="112712" y="3319861"/>
                <a:ext cx="1701799" cy="777079"/>
              </a:xfrm>
              <a:prstGeom prst="bentConnector3">
                <a:avLst>
                  <a:gd name="adj1" fmla="val 50373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Elbow Connector 84"/>
              <p:cNvCxnSpPr/>
              <p:nvPr/>
            </p:nvCxnSpPr>
            <p:spPr>
              <a:xfrm rot="5400000">
                <a:off x="1067200" y="3702451"/>
                <a:ext cx="1181097" cy="60404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Elbow Connector 85"/>
              <p:cNvCxnSpPr/>
              <p:nvPr/>
            </p:nvCxnSpPr>
            <p:spPr>
              <a:xfrm rot="5400000">
                <a:off x="838402" y="3938390"/>
                <a:ext cx="1168397" cy="146450"/>
              </a:xfrm>
              <a:prstGeom prst="bentConnector3">
                <a:avLst>
                  <a:gd name="adj1" fmla="val 49349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>
              <a:off x="9817897" y="4584700"/>
              <a:ext cx="2141538" cy="1739900"/>
              <a:chOff x="268288" y="4584700"/>
              <a:chExt cx="2141538" cy="17399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268288" y="4584700"/>
                <a:ext cx="2141538" cy="1739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76224" y="4800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428624" y="4953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81024" y="51054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733424" y="52578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885824" y="54102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038224" y="5562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190624" y="5715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4882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Network Virtualization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4571388" y="5441711"/>
            <a:ext cx="3576692" cy="1392844"/>
            <a:chOff x="1843033" y="2986017"/>
            <a:chExt cx="5983144" cy="3169327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Straight Arrow Connector 19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56432" y="2644520"/>
            <a:ext cx="3576692" cy="1392844"/>
            <a:chOff x="1843033" y="2986017"/>
            <a:chExt cx="5983144" cy="3169327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Straight Arrow Connector 26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571003" y="2627627"/>
            <a:ext cx="3576692" cy="1392844"/>
            <a:chOff x="1843033" y="2986017"/>
            <a:chExt cx="5983144" cy="3169327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Straight Arrow Connector 35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8519440" y="2614878"/>
            <a:ext cx="3576692" cy="1392844"/>
            <a:chOff x="1843033" y="2986017"/>
            <a:chExt cx="5983144" cy="3169327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5472634" y="3451350"/>
              <a:ext cx="1079967" cy="10373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3126506" y="3408176"/>
              <a:ext cx="1171007" cy="10805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43033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4903" y="2986017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95760" y="507824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434352" y="3993691"/>
              <a:ext cx="1391825" cy="1077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6" name="Straight Arrow Connector 45"/>
            <p:cNvCxnSpPr/>
            <p:nvPr/>
          </p:nvCxnSpPr>
          <p:spPr>
            <a:xfrm>
              <a:off x="3172096" y="4503233"/>
              <a:ext cx="1142729" cy="115307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5472634" y="4477111"/>
              <a:ext cx="1079967" cy="11791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1388458" y="4251079"/>
            <a:ext cx="9869623" cy="891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Virtualization</a:t>
            </a:r>
            <a:r>
              <a:rPr lang="en-US" dirty="0"/>
              <a:t> Layer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0244" y="2121986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Network 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464815" y="2160354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Network 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425720" y="2160354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Network 3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7610920" y="4308843"/>
            <a:ext cx="1477624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Hypervisors (SDN)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47261" y="5393581"/>
            <a:ext cx="174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Network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3778934" y="4325608"/>
            <a:ext cx="100330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VLAN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025434" y="4339335"/>
            <a:ext cx="110098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L2VPN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359734" y="4325608"/>
            <a:ext cx="100330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VxLAN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9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51" grpId="0" animBg="1"/>
      <p:bldP spid="52" grpId="0" animBg="1"/>
      <p:bldP spid="5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3939016" y="3490964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354836" y="3423883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582501" y="2753319"/>
            <a:ext cx="3028820" cy="1289760"/>
            <a:chOff x="1582501" y="2753319"/>
            <a:chExt cx="3028820" cy="1289760"/>
          </a:xfrm>
        </p:grpSpPr>
        <p:pic>
          <p:nvPicPr>
            <p:cNvPr id="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27186" y="3263671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939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57108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82501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94304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19996" y="326505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21515" y="275331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Connector 10"/>
            <p:cNvCxnSpPr>
              <a:stCxn id="4" idx="0"/>
            </p:cNvCxnSpPr>
            <p:nvPr/>
          </p:nvCxnSpPr>
          <p:spPr>
            <a:xfrm flipV="1">
              <a:off x="2252872" y="2920621"/>
              <a:ext cx="641360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" idx="0"/>
            </p:cNvCxnSpPr>
            <p:nvPr/>
          </p:nvCxnSpPr>
          <p:spPr>
            <a:xfrm flipV="1">
              <a:off x="1908187" y="3465309"/>
              <a:ext cx="231301" cy="2753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6" idx="0"/>
            </p:cNvCxnSpPr>
            <p:nvPr/>
          </p:nvCxnSpPr>
          <p:spPr>
            <a:xfrm flipH="1" flipV="1">
              <a:off x="2366531" y="3414876"/>
              <a:ext cx="316263" cy="325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" idx="0"/>
            </p:cNvCxnSpPr>
            <p:nvPr/>
          </p:nvCxnSpPr>
          <p:spPr>
            <a:xfrm flipV="1">
              <a:off x="3519990" y="3426705"/>
              <a:ext cx="179559" cy="306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5" idx="0"/>
            </p:cNvCxnSpPr>
            <p:nvPr/>
          </p:nvCxnSpPr>
          <p:spPr>
            <a:xfrm flipH="1" flipV="1">
              <a:off x="3995232" y="3465302"/>
              <a:ext cx="290392" cy="268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3204326" y="2920621"/>
              <a:ext cx="608188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4" descr="Image result for custom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94" y="1910253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90"/>
          <p:cNvSpPr/>
          <p:nvPr/>
        </p:nvSpPr>
        <p:spPr>
          <a:xfrm>
            <a:off x="5395101" y="2847399"/>
            <a:ext cx="1194946" cy="6197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Mapper</a:t>
            </a:r>
          </a:p>
        </p:txBody>
      </p:sp>
      <p:cxnSp>
        <p:nvCxnSpPr>
          <p:cNvPr id="29" name="Straight Arrow Connector 28"/>
          <p:cNvCxnSpPr>
            <a:endCxn id="19" idx="1"/>
          </p:cNvCxnSpPr>
          <p:nvPr/>
        </p:nvCxnSpPr>
        <p:spPr>
          <a:xfrm>
            <a:off x="4296115" y="2904524"/>
            <a:ext cx="1098986" cy="252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296115" y="3171850"/>
            <a:ext cx="1109840" cy="42763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436782" y="2609378"/>
            <a:ext cx="89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Request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389445" y="3429409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Mapping</a:t>
            </a:r>
          </a:p>
        </p:txBody>
      </p:sp>
      <p:cxnSp>
        <p:nvCxnSpPr>
          <p:cNvPr id="40" name="Straight Arrow Connector 39"/>
          <p:cNvCxnSpPr>
            <a:stCxn id="19" idx="3"/>
          </p:cNvCxnSpPr>
          <p:nvPr/>
        </p:nvCxnSpPr>
        <p:spPr>
          <a:xfrm flipV="1">
            <a:off x="6590047" y="3146319"/>
            <a:ext cx="543303" cy="1094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49634" y="3393106"/>
            <a:ext cx="217389" cy="31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85116" y="3388823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75780" y="2794981"/>
            <a:ext cx="207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482637" y="2859565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35" name="TextBox 19"/>
          <p:cNvSpPr txBox="1"/>
          <p:nvPr/>
        </p:nvSpPr>
        <p:spPr>
          <a:xfrm>
            <a:off x="1597352" y="3942314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C=x1</a:t>
            </a:r>
            <a:endParaRPr lang="en-SG" dirty="0"/>
          </a:p>
        </p:txBody>
      </p:sp>
      <p:sp>
        <p:nvSpPr>
          <p:cNvPr id="36" name="TextBox 34"/>
          <p:cNvSpPr txBox="1"/>
          <p:nvPr/>
        </p:nvSpPr>
        <p:spPr>
          <a:xfrm>
            <a:off x="2419697" y="3948708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C=x2</a:t>
            </a:r>
            <a:endParaRPr lang="en-SG" dirty="0"/>
          </a:p>
        </p:txBody>
      </p:sp>
      <p:sp>
        <p:nvSpPr>
          <p:cNvPr id="39" name="TextBox 35"/>
          <p:cNvSpPr txBox="1"/>
          <p:nvPr/>
        </p:nvSpPr>
        <p:spPr>
          <a:xfrm>
            <a:off x="3263903" y="3948707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C=x3</a:t>
            </a:r>
            <a:endParaRPr lang="en-SG" dirty="0"/>
          </a:p>
        </p:txBody>
      </p:sp>
      <p:sp>
        <p:nvSpPr>
          <p:cNvPr id="41" name="TextBox 38"/>
          <p:cNvSpPr txBox="1"/>
          <p:nvPr/>
        </p:nvSpPr>
        <p:spPr>
          <a:xfrm>
            <a:off x="4014556" y="3959580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C=x4</a:t>
            </a:r>
            <a:endParaRPr lang="en-SG" dirty="0"/>
          </a:p>
        </p:txBody>
      </p:sp>
      <p:sp>
        <p:nvSpPr>
          <p:cNvPr id="42" name="TextBox 40"/>
          <p:cNvSpPr txBox="1"/>
          <p:nvPr/>
        </p:nvSpPr>
        <p:spPr>
          <a:xfrm>
            <a:off x="1450377" y="3039461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C=x5</a:t>
            </a:r>
            <a:endParaRPr lang="en-SG" dirty="0"/>
          </a:p>
        </p:txBody>
      </p:sp>
      <p:sp>
        <p:nvSpPr>
          <p:cNvPr id="43" name="TextBox 41"/>
          <p:cNvSpPr txBox="1"/>
          <p:nvPr/>
        </p:nvSpPr>
        <p:spPr>
          <a:xfrm>
            <a:off x="4035845" y="3169659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C=x6</a:t>
            </a:r>
            <a:endParaRPr lang="en-SG" dirty="0"/>
          </a:p>
        </p:txBody>
      </p:sp>
      <p:sp>
        <p:nvSpPr>
          <p:cNvPr id="44" name="TextBox 42"/>
          <p:cNvSpPr txBox="1"/>
          <p:nvPr/>
        </p:nvSpPr>
        <p:spPr>
          <a:xfrm>
            <a:off x="3165282" y="2614560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C=x7</a:t>
            </a:r>
            <a:endParaRPr lang="en-SG" dirty="0"/>
          </a:p>
        </p:txBody>
      </p:sp>
      <p:sp>
        <p:nvSpPr>
          <p:cNvPr id="45" name="TextBox 44"/>
          <p:cNvSpPr txBox="1"/>
          <p:nvPr/>
        </p:nvSpPr>
        <p:spPr>
          <a:xfrm>
            <a:off x="8113204" y="2998065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C=y1</a:t>
            </a:r>
            <a:endParaRPr lang="en-SG" dirty="0"/>
          </a:p>
        </p:txBody>
      </p:sp>
      <p:sp>
        <p:nvSpPr>
          <p:cNvPr id="46" name="TextBox 45"/>
          <p:cNvSpPr txBox="1"/>
          <p:nvPr/>
        </p:nvSpPr>
        <p:spPr>
          <a:xfrm>
            <a:off x="10263950" y="3060738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C=y2</a:t>
            </a:r>
            <a:endParaRPr lang="en-SG" dirty="0"/>
          </a:p>
        </p:txBody>
      </p:sp>
      <p:grpSp>
        <p:nvGrpSpPr>
          <p:cNvPr id="47" name="Group 102"/>
          <p:cNvGrpSpPr/>
          <p:nvPr/>
        </p:nvGrpSpPr>
        <p:grpSpPr>
          <a:xfrm>
            <a:off x="7073853" y="1681153"/>
            <a:ext cx="4979214" cy="2446742"/>
            <a:chOff x="268288" y="927100"/>
            <a:chExt cx="11691147" cy="5397500"/>
          </a:xfrm>
        </p:grpSpPr>
        <p:sp>
          <p:nvSpPr>
            <p:cNvPr id="48" name="Rectangle 47"/>
            <p:cNvSpPr/>
            <p:nvPr/>
          </p:nvSpPr>
          <p:spPr>
            <a:xfrm>
              <a:off x="276224" y="2438400"/>
              <a:ext cx="4740275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150100" y="2438400"/>
              <a:ext cx="4724400" cy="1295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98851" y="927100"/>
              <a:ext cx="1264596" cy="546100"/>
            </a:xfrm>
            <a:prstGeom prst="rect">
              <a:avLst/>
            </a:prstGeom>
            <a:ln>
              <a:prstDash val="dash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Core</a:t>
              </a:r>
              <a:endParaRPr lang="en-US" sz="900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546600" y="2438400"/>
              <a:ext cx="469900" cy="12954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143750" y="2438400"/>
              <a:ext cx="469900" cy="1295400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405261" y="2438400"/>
              <a:ext cx="2133600" cy="1295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607300" y="2438400"/>
              <a:ext cx="2133600" cy="12954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68288" y="2438400"/>
              <a:ext cx="2133600" cy="1295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9747250" y="2438400"/>
              <a:ext cx="2133600" cy="1295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419100" y="2679700"/>
              <a:ext cx="1679575" cy="838200"/>
              <a:chOff x="419100" y="2679700"/>
              <a:chExt cx="1679575" cy="838200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2627312" y="2667000"/>
              <a:ext cx="1679575" cy="838200"/>
              <a:chOff x="419100" y="2679700"/>
              <a:chExt cx="1679575" cy="8382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36" name="Rectangle 135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7825582" y="2667000"/>
              <a:ext cx="1679575" cy="838201"/>
              <a:chOff x="419100" y="2679700"/>
              <a:chExt cx="1679575" cy="838201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28" name="Rectangle 127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419100" y="3213101"/>
                <a:ext cx="279399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9952040" y="2667000"/>
              <a:ext cx="1679575" cy="838200"/>
              <a:chOff x="419100" y="2679700"/>
              <a:chExt cx="1679575" cy="8382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4191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419100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876300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882649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13557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1355726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1812926" y="26797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1819275" y="3213100"/>
                <a:ext cx="2794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Rectangle 65"/>
            <p:cNvSpPr/>
            <p:nvPr/>
          </p:nvSpPr>
          <p:spPr>
            <a:xfrm>
              <a:off x="7254876" y="26797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254876" y="32131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651376" y="26670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651376" y="3200400"/>
              <a:ext cx="2794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>
              <a:endCxn id="55" idx="1"/>
            </p:cNvCxnSpPr>
            <p:nvPr/>
          </p:nvCxnSpPr>
          <p:spPr>
            <a:xfrm flipV="1">
              <a:off x="4764085" y="1200150"/>
              <a:ext cx="634766" cy="2171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endCxn id="55" idx="3"/>
            </p:cNvCxnSpPr>
            <p:nvPr/>
          </p:nvCxnSpPr>
          <p:spPr>
            <a:xfrm flipH="1" flipV="1">
              <a:off x="6663447" y="1200150"/>
              <a:ext cx="731128" cy="2171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2614612" y="2819400"/>
              <a:ext cx="1795462" cy="552450"/>
              <a:chOff x="2614612" y="2819400"/>
              <a:chExt cx="1795462" cy="552450"/>
            </a:xfrm>
          </p:grpSpPr>
          <p:sp>
            <p:nvSpPr>
              <p:cNvPr id="116" name="Arc 115"/>
              <p:cNvSpPr/>
              <p:nvPr/>
            </p:nvSpPr>
            <p:spPr>
              <a:xfrm>
                <a:off x="2614612" y="28194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Arc 116"/>
              <p:cNvSpPr/>
              <p:nvPr/>
            </p:nvSpPr>
            <p:spPr>
              <a:xfrm>
                <a:off x="30464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Arc 117"/>
              <p:cNvSpPr/>
              <p:nvPr/>
            </p:nvSpPr>
            <p:spPr>
              <a:xfrm>
                <a:off x="3555998" y="283845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Arc 118"/>
              <p:cNvSpPr/>
              <p:nvPr/>
            </p:nvSpPr>
            <p:spPr>
              <a:xfrm>
                <a:off x="39862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3" name="Straight Connector 72"/>
            <p:cNvCxnSpPr>
              <a:endCxn id="55" idx="1"/>
            </p:cNvCxnSpPr>
            <p:nvPr/>
          </p:nvCxnSpPr>
          <p:spPr>
            <a:xfrm flipV="1">
              <a:off x="4772024" y="1200150"/>
              <a:ext cx="626827" cy="16192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endCxn id="55" idx="3"/>
            </p:cNvCxnSpPr>
            <p:nvPr/>
          </p:nvCxnSpPr>
          <p:spPr>
            <a:xfrm flipH="1" flipV="1">
              <a:off x="6663447" y="1200150"/>
              <a:ext cx="731127" cy="1651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7820028" y="2841626"/>
              <a:ext cx="1795462" cy="552450"/>
              <a:chOff x="2614612" y="2819400"/>
              <a:chExt cx="1795462" cy="552450"/>
            </a:xfrm>
          </p:grpSpPr>
          <p:sp>
            <p:nvSpPr>
              <p:cNvPr id="112" name="Arc 111"/>
              <p:cNvSpPr/>
              <p:nvPr/>
            </p:nvSpPr>
            <p:spPr>
              <a:xfrm>
                <a:off x="2614612" y="28194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/>
              <p:cNvSpPr/>
              <p:nvPr/>
            </p:nvSpPr>
            <p:spPr>
              <a:xfrm>
                <a:off x="30464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Arc 113"/>
              <p:cNvSpPr/>
              <p:nvPr/>
            </p:nvSpPr>
            <p:spPr>
              <a:xfrm>
                <a:off x="3555998" y="283845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Arc 114"/>
              <p:cNvSpPr/>
              <p:nvPr/>
            </p:nvSpPr>
            <p:spPr>
              <a:xfrm>
                <a:off x="3986211" y="2832100"/>
                <a:ext cx="423863" cy="533400"/>
              </a:xfrm>
              <a:prstGeom prst="arc">
                <a:avLst>
                  <a:gd name="adj1" fmla="val 16200000"/>
                  <a:gd name="adj2" fmla="val 51470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268288" y="4584700"/>
              <a:ext cx="2141538" cy="1739900"/>
              <a:chOff x="268288" y="4584700"/>
              <a:chExt cx="2141538" cy="1739900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68288" y="4584700"/>
                <a:ext cx="2141538" cy="1739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76224" y="4800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28624" y="4953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581024" y="51054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33424" y="52578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885824" y="54102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038224" y="5562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190624" y="5715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575071" y="2854326"/>
              <a:ext cx="1387278" cy="1741487"/>
              <a:chOff x="575071" y="2854326"/>
              <a:chExt cx="1387278" cy="1741487"/>
            </a:xfrm>
          </p:grpSpPr>
          <p:cxnSp>
            <p:nvCxnSpPr>
              <p:cNvPr id="96" name="Elbow Connector 95"/>
              <p:cNvCxnSpPr/>
              <p:nvPr/>
            </p:nvCxnSpPr>
            <p:spPr>
              <a:xfrm rot="16200000" flipH="1">
                <a:off x="374651" y="3610374"/>
                <a:ext cx="1181098" cy="78025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Elbow Connector 96"/>
              <p:cNvCxnSpPr/>
              <p:nvPr/>
            </p:nvCxnSpPr>
            <p:spPr>
              <a:xfrm rot="16200000" flipH="1">
                <a:off x="323054" y="3565126"/>
                <a:ext cx="1727198" cy="31194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Elbow Connector 97"/>
              <p:cNvCxnSpPr>
                <a:endCxn id="104" idx="0"/>
              </p:cNvCxnSpPr>
              <p:nvPr/>
            </p:nvCxnSpPr>
            <p:spPr>
              <a:xfrm rot="5400000">
                <a:off x="551856" y="3644705"/>
                <a:ext cx="1727197" cy="1527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Elbow Connector 98"/>
              <p:cNvCxnSpPr/>
              <p:nvPr/>
            </p:nvCxnSpPr>
            <p:spPr>
              <a:xfrm rot="16200000" flipH="1">
                <a:off x="618329" y="3819123"/>
                <a:ext cx="1143000" cy="323058"/>
              </a:xfrm>
              <a:prstGeom prst="bentConnector3">
                <a:avLst>
                  <a:gd name="adj1" fmla="val 51556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Elbow Connector 99"/>
              <p:cNvCxnSpPr/>
              <p:nvPr/>
            </p:nvCxnSpPr>
            <p:spPr>
              <a:xfrm rot="5400000">
                <a:off x="790576" y="3409753"/>
                <a:ext cx="1727199" cy="616346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Elbow Connector 100"/>
              <p:cNvCxnSpPr/>
              <p:nvPr/>
            </p:nvCxnSpPr>
            <p:spPr>
              <a:xfrm rot="16200000" flipH="1">
                <a:off x="112712" y="3319861"/>
                <a:ext cx="1701799" cy="777079"/>
              </a:xfrm>
              <a:prstGeom prst="bentConnector3">
                <a:avLst>
                  <a:gd name="adj1" fmla="val 50373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Elbow Connector 101"/>
              <p:cNvCxnSpPr/>
              <p:nvPr/>
            </p:nvCxnSpPr>
            <p:spPr>
              <a:xfrm rot="5400000">
                <a:off x="1067200" y="3702451"/>
                <a:ext cx="1181097" cy="60404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Elbow Connector 102"/>
              <p:cNvCxnSpPr/>
              <p:nvPr/>
            </p:nvCxnSpPr>
            <p:spPr>
              <a:xfrm rot="5400000">
                <a:off x="838402" y="3938390"/>
                <a:ext cx="1168397" cy="146450"/>
              </a:xfrm>
              <a:prstGeom prst="bentConnector3">
                <a:avLst>
                  <a:gd name="adj1" fmla="val 49349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/>
            <p:cNvGrpSpPr/>
            <p:nvPr/>
          </p:nvGrpSpPr>
          <p:grpSpPr>
            <a:xfrm>
              <a:off x="10090944" y="2840039"/>
              <a:ext cx="1387278" cy="1741487"/>
              <a:chOff x="575071" y="2854326"/>
              <a:chExt cx="1387278" cy="1741487"/>
            </a:xfrm>
          </p:grpSpPr>
          <p:cxnSp>
            <p:nvCxnSpPr>
              <p:cNvPr id="88" name="Elbow Connector 87"/>
              <p:cNvCxnSpPr/>
              <p:nvPr/>
            </p:nvCxnSpPr>
            <p:spPr>
              <a:xfrm rot="16200000" flipH="1">
                <a:off x="374651" y="3610374"/>
                <a:ext cx="1181098" cy="78025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Elbow Connector 88"/>
              <p:cNvCxnSpPr/>
              <p:nvPr/>
            </p:nvCxnSpPr>
            <p:spPr>
              <a:xfrm rot="16200000" flipH="1">
                <a:off x="323054" y="3565126"/>
                <a:ext cx="1727198" cy="311948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Elbow Connector 89"/>
              <p:cNvCxnSpPr/>
              <p:nvPr/>
            </p:nvCxnSpPr>
            <p:spPr>
              <a:xfrm rot="5400000">
                <a:off x="551856" y="3644705"/>
                <a:ext cx="1727197" cy="15279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90"/>
              <p:cNvCxnSpPr/>
              <p:nvPr/>
            </p:nvCxnSpPr>
            <p:spPr>
              <a:xfrm rot="16200000" flipH="1">
                <a:off x="618329" y="3819123"/>
                <a:ext cx="1143000" cy="323058"/>
              </a:xfrm>
              <a:prstGeom prst="bentConnector3">
                <a:avLst>
                  <a:gd name="adj1" fmla="val 51556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Elbow Connector 91"/>
              <p:cNvCxnSpPr/>
              <p:nvPr/>
            </p:nvCxnSpPr>
            <p:spPr>
              <a:xfrm rot="5400000">
                <a:off x="790576" y="3409753"/>
                <a:ext cx="1727199" cy="616346"/>
              </a:xfrm>
              <a:prstGeom prst="bentConnector3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92"/>
              <p:cNvCxnSpPr/>
              <p:nvPr/>
            </p:nvCxnSpPr>
            <p:spPr>
              <a:xfrm rot="16200000" flipH="1">
                <a:off x="112712" y="3319861"/>
                <a:ext cx="1701799" cy="777079"/>
              </a:xfrm>
              <a:prstGeom prst="bentConnector3">
                <a:avLst>
                  <a:gd name="adj1" fmla="val 50373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Elbow Connector 93"/>
              <p:cNvCxnSpPr/>
              <p:nvPr/>
            </p:nvCxnSpPr>
            <p:spPr>
              <a:xfrm rot="5400000">
                <a:off x="1067200" y="3702451"/>
                <a:ext cx="1181097" cy="604046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Elbow Connector 94"/>
              <p:cNvCxnSpPr/>
              <p:nvPr/>
            </p:nvCxnSpPr>
            <p:spPr>
              <a:xfrm rot="5400000">
                <a:off x="838402" y="3938390"/>
                <a:ext cx="1168397" cy="146450"/>
              </a:xfrm>
              <a:prstGeom prst="bentConnector3">
                <a:avLst>
                  <a:gd name="adj1" fmla="val 49349"/>
                </a:avLst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/>
          </p:nvGrpSpPr>
          <p:grpSpPr>
            <a:xfrm>
              <a:off x="9817897" y="4584700"/>
              <a:ext cx="2141538" cy="1739900"/>
              <a:chOff x="268288" y="4584700"/>
              <a:chExt cx="2141538" cy="17399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68288" y="4584700"/>
                <a:ext cx="2141538" cy="17399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76224" y="4800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428624" y="4953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581024" y="51054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733424" y="52578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885824" y="54102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038224" y="55626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190624" y="5715000"/>
                <a:ext cx="1219202" cy="292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48794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 – Key Ideas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61020" y="1977961"/>
            <a:ext cx="9941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1) Network mapping is done considering mapping of switch-ports instead of switches.</a:t>
            </a:r>
          </a:p>
        </p:txBody>
      </p:sp>
      <p:sp>
        <p:nvSpPr>
          <p:cNvPr id="47" name="Rectangle 38"/>
          <p:cNvSpPr/>
          <p:nvPr/>
        </p:nvSpPr>
        <p:spPr>
          <a:xfrm>
            <a:off x="3797649" y="2935318"/>
            <a:ext cx="1412303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16491" y="3160176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164688" y="3160174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531727" y="3160174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909208" y="3160174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3581" y="2863080"/>
            <a:ext cx="76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Switch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376384" y="3642603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  <a:latin typeface="Arial Narrow" panose="020B0606020202030204" pitchFamily="34" charset="0"/>
              </a:rPr>
              <a:t>S1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739056" y="3636222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S2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111437" y="3636222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ysClr val="windowText" lastClr="000000"/>
                </a:solidFill>
              </a:rPr>
              <a:t>S3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451727" y="3642603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ysClr val="windowText" lastClr="000000"/>
                </a:solidFill>
              </a:rPr>
              <a:t>S4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331741" y="2863078"/>
            <a:ext cx="1412303" cy="585422"/>
            <a:chOff x="6331741" y="2863078"/>
            <a:chExt cx="1412303" cy="585422"/>
          </a:xfrm>
        </p:grpSpPr>
        <p:sp>
          <p:nvSpPr>
            <p:cNvPr id="58" name="Rectangle 38"/>
            <p:cNvSpPr/>
            <p:nvPr/>
          </p:nvSpPr>
          <p:spPr>
            <a:xfrm>
              <a:off x="6331741" y="2935316"/>
              <a:ext cx="1412303" cy="51318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647673" y="2863078"/>
              <a:ext cx="766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>
                  <a:solidFill>
                    <a:schemeClr val="bg1"/>
                  </a:solidFill>
                </a:rPr>
                <a:t>Switch</a:t>
              </a:r>
            </a:p>
          </p:txBody>
        </p:sp>
      </p:grpSp>
      <p:cxnSp>
        <p:nvCxnSpPr>
          <p:cNvPr id="28" name="Straight Connector 27"/>
          <p:cNvCxnSpPr>
            <a:stCxn id="59" idx="0"/>
          </p:cNvCxnSpPr>
          <p:nvPr/>
        </p:nvCxnSpPr>
        <p:spPr>
          <a:xfrm flipH="1" flipV="1">
            <a:off x="6512028" y="3448500"/>
            <a:ext cx="1" cy="1941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6890746" y="3448507"/>
            <a:ext cx="1" cy="1941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7247080" y="3448500"/>
            <a:ext cx="1" cy="1941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7588505" y="3445310"/>
            <a:ext cx="1" cy="1941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ight Arrow 30"/>
          <p:cNvSpPr/>
          <p:nvPr/>
        </p:nvSpPr>
        <p:spPr>
          <a:xfrm>
            <a:off x="5305647" y="3047744"/>
            <a:ext cx="882502" cy="18466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7" name="Rectangle 76"/>
          <p:cNvSpPr/>
          <p:nvPr/>
        </p:nvSpPr>
        <p:spPr>
          <a:xfrm>
            <a:off x="6376384" y="245419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  <a:latin typeface="Arial Narrow" panose="020B0606020202030204" pitchFamily="34" charset="0"/>
              </a:rPr>
              <a:t>H1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739056" y="2447809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111437" y="2447809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ysClr val="windowText" lastClr="000000"/>
                </a:solidFill>
              </a:rPr>
              <a:t>H3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51727" y="245419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81" name="Straight Connector 80"/>
          <p:cNvCxnSpPr/>
          <p:nvPr/>
        </p:nvCxnSpPr>
        <p:spPr>
          <a:xfrm flipH="1" flipV="1">
            <a:off x="6499336" y="2726377"/>
            <a:ext cx="1" cy="1941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6878054" y="2726384"/>
            <a:ext cx="1" cy="1941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 flipV="1">
            <a:off x="7234388" y="2726377"/>
            <a:ext cx="1" cy="1941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7575813" y="2723187"/>
            <a:ext cx="1" cy="1941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4296261" y="4397168"/>
                <a:ext cx="3588931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𝝆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𝒊𝒔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𝒑𝒍𝒂𝒄𝒆𝒅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𝒊𝒏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e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𝒐𝒕𝒉𝒆𝒓𝒘𝒊𝒔𝒆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</m:eqArr>
                        </m:e>
                      </m:d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261" y="4397168"/>
                <a:ext cx="3588931" cy="686535"/>
              </a:xfrm>
              <a:prstGeom prst="rect">
                <a:avLst/>
              </a:prstGeom>
              <a:blipFill>
                <a:blip r:embed="rId2"/>
                <a:stretch>
                  <a:fillRect l="-17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4296260" y="5498495"/>
                <a:ext cx="3588931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𝝆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𝒊𝒔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𝒑𝒍𝒂𝒄𝒆𝒅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𝒊𝒏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e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𝒐𝒕𝒉𝒆𝒓𝒘𝒊𝒔𝒆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</m:eqArr>
                        </m:e>
                      </m:d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260" y="5498495"/>
                <a:ext cx="3588931" cy="6865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/>
          <p:cNvSpPr txBox="1"/>
          <p:nvPr/>
        </p:nvSpPr>
        <p:spPr>
          <a:xfrm>
            <a:off x="2530527" y="4555769"/>
            <a:ext cx="148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Switch-ports</a:t>
            </a:r>
            <a:r>
              <a:rPr lang="en-SG" b="1" dirty="0">
                <a:solidFill>
                  <a:schemeClr val="bg1"/>
                </a:solidFill>
              </a:rPr>
              <a:t> :</a:t>
            </a:r>
          </a:p>
        </p:txBody>
      </p:sp>
      <p:sp>
        <p:nvSpPr>
          <p:cNvPr id="89" name="Rectangle 88"/>
          <p:cNvSpPr/>
          <p:nvPr/>
        </p:nvSpPr>
        <p:spPr>
          <a:xfrm>
            <a:off x="2855648" y="5663036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/>
              <a:t>Hosts      :</a:t>
            </a:r>
          </a:p>
        </p:txBody>
      </p:sp>
    </p:spTree>
    <p:extLst>
      <p:ext uri="{BB962C8B-B14F-4D97-AF65-F5344CB8AC3E}">
        <p14:creationId xmlns:p14="http://schemas.microsoft.com/office/powerpoint/2010/main" val="88044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31" grpId="0" animBg="1"/>
      <p:bldP spid="77" grpId="0" animBg="1"/>
      <p:bldP spid="78" grpId="0" animBg="1"/>
      <p:bldP spid="79" grpId="0" animBg="1"/>
      <p:bldP spid="80" grpId="0" animBg="1"/>
      <p:bldP spid="86" grpId="0"/>
      <p:bldP spid="87" grpId="0"/>
      <p:bldP spid="88" grpId="0"/>
      <p:bldP spid="8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 – Key Ideas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61020" y="1977961"/>
            <a:ext cx="99414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2) Objective is to Minimize the usage of Core-links:</a:t>
            </a:r>
          </a:p>
          <a:p>
            <a:endParaRPr lang="en-SG" sz="2000" dirty="0"/>
          </a:p>
          <a:p>
            <a:r>
              <a:rPr lang="en-SG" sz="2000" dirty="0"/>
              <a:t>	a) Maximizes isolation to the tenant, keeping links dedicated.</a:t>
            </a:r>
          </a:p>
          <a:p>
            <a:endParaRPr lang="en-SG" sz="2000" dirty="0"/>
          </a:p>
          <a:p>
            <a:r>
              <a:rPr lang="en-SG" sz="2000" dirty="0"/>
              <a:t>	b) Provides scope for dynamic expansions. (Adding/upgrading tenants)</a:t>
            </a:r>
          </a:p>
          <a:p>
            <a:endParaRPr lang="en-SG" sz="2000" dirty="0"/>
          </a:p>
          <a:p>
            <a:endParaRPr lang="en-SG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89346" y="4224730"/>
                <a:ext cx="6484789" cy="1211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SG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𝒊𝒏</m:t>
                      </m:r>
                      <m:r>
                        <a:rPr lang="en-SG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nary>
                        <m:naryPr>
                          <m:chr m:val="∑"/>
                          <m:ctrlPr>
                            <a:rPr lang="en-SG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3"/>
                                </m:rP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en-SG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SG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𝑳𝒄</m:t>
                              </m:r>
                            </m:sub>
                            <m:sup/>
                            <m:e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SG" sz="2400" b="1" i="1" baseline="-4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SG" sz="2400" b="1" i="1" baseline="-4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𝑿𝒆</m:t>
                              </m:r>
                              <m:r>
                                <a:rPr lang="en-SG" sz="2400" b="1" i="1" baseline="-4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SG" sz="2400" b="1" i="1" baseline="-4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SG" sz="2400" b="1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SG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SG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346" y="4224730"/>
                <a:ext cx="6484789" cy="1211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4892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 – Constraints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61020" y="1977961"/>
            <a:ext cx="9941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1) </a:t>
            </a:r>
            <a:r>
              <a:rPr lang="en-SG" sz="2400" dirty="0"/>
              <a:t>Switch one-to-one mapping:</a:t>
            </a:r>
          </a:p>
          <a:p>
            <a:endParaRPr lang="en-SG" sz="2400" dirty="0"/>
          </a:p>
          <a:p>
            <a:endParaRPr lang="en-SG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094412" y="1769363"/>
                <a:ext cx="2442976" cy="10241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nary>
                        <m:naryPr>
                          <m:chr m:val="∑"/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</m:sub>
                        <m:sup/>
                        <m:e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en-SG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2" y="1769363"/>
                <a:ext cx="2442976" cy="10241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361020" y="3131251"/>
            <a:ext cx="9941442" cy="1354428"/>
            <a:chOff x="1361020" y="2920208"/>
            <a:chExt cx="9941442" cy="1354428"/>
          </a:xfrm>
        </p:grpSpPr>
        <p:sp>
          <p:nvSpPr>
            <p:cNvPr id="5" name="TextBox 4"/>
            <p:cNvSpPr txBox="1"/>
            <p:nvPr/>
          </p:nvSpPr>
          <p:spPr>
            <a:xfrm>
              <a:off x="1361020" y="3197418"/>
              <a:ext cx="99414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b="1" dirty="0"/>
                <a:t>2) </a:t>
              </a:r>
              <a:r>
                <a:rPr lang="en-SG" sz="2000" dirty="0"/>
                <a:t>Host </a:t>
              </a:r>
              <a:r>
                <a:rPr lang="en-SG" sz="2400" dirty="0"/>
                <a:t>one-to-one</a:t>
              </a:r>
              <a:r>
                <a:rPr lang="en-SG" sz="2000" dirty="0"/>
                <a:t> mapping:</a:t>
              </a:r>
            </a:p>
            <a:p>
              <a:endParaRPr lang="en-SG" sz="2000" dirty="0"/>
            </a:p>
            <a:p>
              <a:endParaRPr lang="en-SG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6094411" y="2920208"/>
                  <a:ext cx="2428550" cy="10241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nary>
                          <m:naryPr>
                            <m:chr m:val="∑"/>
                            <m:ctrl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sub>
                          <m:sup/>
                          <m:e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nary>
                      </m:oMath>
                    </m:oMathPara>
                  </a14:m>
                  <a:endParaRPr lang="en-SG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411" y="2920208"/>
                  <a:ext cx="2428550" cy="102412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1361020" y="4424124"/>
            <a:ext cx="9941442" cy="1354428"/>
            <a:chOff x="1361020" y="2920208"/>
            <a:chExt cx="9941442" cy="1354428"/>
          </a:xfrm>
        </p:grpSpPr>
        <p:sp>
          <p:nvSpPr>
            <p:cNvPr id="9" name="TextBox 8"/>
            <p:cNvSpPr txBox="1"/>
            <p:nvPr/>
          </p:nvSpPr>
          <p:spPr>
            <a:xfrm>
              <a:off x="1361020" y="3197418"/>
              <a:ext cx="99414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 dirty="0"/>
                <a:t>3) </a:t>
              </a:r>
              <a:r>
                <a:rPr lang="en-SG" sz="2400" dirty="0"/>
                <a:t>Link one-to-one mapping:</a:t>
              </a:r>
            </a:p>
            <a:p>
              <a:endParaRPr lang="en-SG" sz="2000" dirty="0">
                <a:solidFill>
                  <a:schemeClr val="bg1"/>
                </a:solidFill>
              </a:endParaRPr>
            </a:p>
            <a:p>
              <a:endParaRPr lang="en-SG" sz="20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6094411" y="2920208"/>
                  <a:ext cx="3902543" cy="10189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∀{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}∈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𝑳𝒄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nary>
                          <m:naryPr>
                            <m:chr m:val="∑"/>
                            <m:ctrl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23"/>
                                  </m:rP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</m:d>
                            <m:r>
                              <m:rPr>
                                <m:brk m:alnAt="23"/>
                              </m:r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𝑲𝒄</m:t>
                            </m:r>
                          </m:sub>
                          <m:sup/>
                          <m:e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SG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nary>
                      </m:oMath>
                    </m:oMathPara>
                  </a14:m>
                  <a:endParaRPr lang="en-SG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411" y="2920208"/>
                  <a:ext cx="3902543" cy="101893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6433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 – Constraints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61020" y="1977961"/>
            <a:ext cx="9941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4) </a:t>
            </a:r>
            <a:r>
              <a:rPr lang="en-SG" sz="2400" dirty="0"/>
              <a:t>Switch-Host connectivity constraint:</a:t>
            </a:r>
          </a:p>
          <a:p>
            <a:endParaRPr lang="en-SG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094412" y="1769363"/>
                <a:ext cx="4856009" cy="10241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begChr m:val="{"/>
                          <m:endChr m:val="}"/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𝑳𝒉</m:t>
                      </m:r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nary>
                        <m:naryPr>
                          <m:chr m:val="∑"/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sub>
                        <m:sup/>
                        <m:e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en-SG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2" y="1769363"/>
                <a:ext cx="4856009" cy="10241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361020" y="3622774"/>
            <a:ext cx="10830980" cy="1387568"/>
            <a:chOff x="1361020" y="2948623"/>
            <a:chExt cx="10830980" cy="1387568"/>
          </a:xfrm>
        </p:grpSpPr>
        <p:sp>
          <p:nvSpPr>
            <p:cNvPr id="5" name="TextBox 4"/>
            <p:cNvSpPr txBox="1"/>
            <p:nvPr/>
          </p:nvSpPr>
          <p:spPr>
            <a:xfrm>
              <a:off x="1361020" y="3197418"/>
              <a:ext cx="9941442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 dirty="0"/>
                <a:t>5) </a:t>
              </a:r>
              <a:r>
                <a:rPr lang="en-SG" sz="2400" dirty="0"/>
                <a:t>Link Bandwidth </a:t>
              </a:r>
              <a:r>
                <a:rPr lang="en-SG" sz="2800" dirty="0"/>
                <a:t>constraint:</a:t>
              </a:r>
              <a:endParaRPr lang="en-SG" sz="2400" dirty="0"/>
            </a:p>
            <a:p>
              <a:endParaRPr lang="en-SG" sz="2000" dirty="0"/>
            </a:p>
            <a:p>
              <a:endParaRPr lang="en-SG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5059342" y="2948623"/>
                  <a:ext cx="7132658" cy="10246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∀{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}∈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𝑳𝒄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nary>
                          <m:naryPr>
                            <m:chr m:val="∑"/>
                            <m:ctrl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23"/>
                                  </m:rP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d>
                            <m:r>
                              <m:rPr>
                                <m:brk m:alnAt="23"/>
                              </m:r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𝑲𝒄</m:t>
                            </m:r>
                          </m:sub>
                          <m:sup/>
                          <m:e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𝑿𝒆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)≤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SG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9342" y="2948623"/>
                  <a:ext cx="7132658" cy="102463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1361020" y="5031531"/>
            <a:ext cx="9941442" cy="1354428"/>
            <a:chOff x="1361020" y="2920208"/>
            <a:chExt cx="9941442" cy="1354428"/>
          </a:xfrm>
        </p:grpSpPr>
        <p:sp>
          <p:nvSpPr>
            <p:cNvPr id="9" name="TextBox 8"/>
            <p:cNvSpPr txBox="1"/>
            <p:nvPr/>
          </p:nvSpPr>
          <p:spPr>
            <a:xfrm>
              <a:off x="1361020" y="3197418"/>
              <a:ext cx="99414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 dirty="0"/>
                <a:t>6) </a:t>
              </a:r>
              <a:r>
                <a:rPr lang="en-SG" sz="2400" dirty="0"/>
                <a:t>TCAM capacity constraint:</a:t>
              </a:r>
            </a:p>
            <a:p>
              <a:endParaRPr lang="en-SG" sz="2000" dirty="0"/>
            </a:p>
            <a:p>
              <a:endParaRPr lang="en-SG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6094411" y="2920208"/>
                  <a:ext cx="3679149" cy="10241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nary>
                          <m:naryPr>
                            <m:chr m:val="∑"/>
                            <m:ctrl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𝑸𝒓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ctrlP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𝑷</m:t>
                                </m:r>
                              </m:sub>
                              <m:sup/>
                              <m:e>
                                <m:r>
                                  <a:rPr lang="en-SG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SG" sz="2000" b="1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SG" sz="2000" b="1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SG" sz="2000" b="1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SG" sz="2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SG" sz="2000" b="1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SG" sz="2000" b="1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SG" sz="2000" b="1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𝑵𝒓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SG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411" y="2920208"/>
                  <a:ext cx="3679149" cy="102412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85"/>
              <p:cNvSpPr txBox="1"/>
              <p:nvPr/>
            </p:nvSpPr>
            <p:spPr>
              <a:xfrm>
                <a:off x="6094411" y="2915050"/>
                <a:ext cx="6147196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SG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SG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SG" sz="20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/>
                      </m:sSub>
                      <m:r>
                        <a:rPr lang="en-SG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SG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SG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SG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1 ;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if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host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1 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is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connected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to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switch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port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q</m:t>
                              </m:r>
                              <m:r>
                                <m:rPr>
                                  <m:nor/>
                                </m:rPr>
                                <a:rPr lang="en-SG" sz="2000" smtClean="0">
                                  <a:solidFill>
                                    <a:schemeClr val="tx1"/>
                                  </a:solidFill>
                                </a:rPr>
                                <m:t>1</m:t>
                              </m:r>
                            </m:e>
                            <m:e>
                              <m:r>
                                <a:rPr lang="en-SG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;</m:t>
                              </m:r>
                              <m:r>
                                <a:rPr lang="en-SG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SG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  <m:r>
                        <a:rPr lang="en-SG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1" y="2915050"/>
                <a:ext cx="6147196" cy="6865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292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Mapper – Updates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65820" y="2366758"/>
            <a:ext cx="9941442" cy="2532232"/>
            <a:chOff x="1361020" y="3197418"/>
            <a:chExt cx="9941442" cy="2532232"/>
          </a:xfrm>
        </p:grpSpPr>
        <p:sp>
          <p:nvSpPr>
            <p:cNvPr id="9" name="TextBox 8"/>
            <p:cNvSpPr txBox="1"/>
            <p:nvPr/>
          </p:nvSpPr>
          <p:spPr>
            <a:xfrm>
              <a:off x="1361020" y="3197418"/>
              <a:ext cx="9941442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dirty="0"/>
                <a:t>Spec update of an existing tenant : </a:t>
              </a:r>
            </a:p>
            <a:p>
              <a:endParaRPr lang="en-SG" sz="2400" dirty="0"/>
            </a:p>
            <a:p>
              <a:r>
                <a:rPr lang="en-SG" sz="2400" dirty="0"/>
                <a:t>Minimize impact to other/current tenant(s)</a:t>
              </a:r>
            </a:p>
            <a:p>
              <a:endParaRPr lang="en-SG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4084010" y="4705523"/>
                  <a:ext cx="3400546" cy="10241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𝒎𝒂𝒙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: ∀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nary>
                          <m:naryPr>
                            <m:chr m:val="∑"/>
                            <m:ctrl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𝑸𝒄</m:t>
                            </m:r>
                          </m:sub>
                          <m:sup/>
                          <m:e>
                            <m:r>
                              <a:rPr lang="en-SG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SG" sz="2000" b="1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SG" sz="2000" b="1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SG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SG" sz="2000" b="1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SG" sz="2000" b="1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</m:nary>
                      </m:oMath>
                    </m:oMathPara>
                  </a14:m>
                  <a:endParaRPr lang="en-SG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010" y="4705523"/>
                  <a:ext cx="3400546" cy="102412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38465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7020623501984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Implementation</a:t>
            </a:r>
          </a:p>
        </p:txBody>
      </p:sp>
      <p:sp>
        <p:nvSpPr>
          <p:cNvPr id="3" name="HighlightTextShape201702062350199228"/>
          <p:cNvSpPr>
            <a:spLocks noGrp="1"/>
          </p:cNvSpPr>
          <p:nvPr>
            <p:ph idx="1"/>
          </p:nvPr>
        </p:nvSpPr>
        <p:spPr>
          <a:xfrm>
            <a:off x="1141412" y="1911746"/>
            <a:ext cx="9905999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dirty="0"/>
              <a:t>Implemented on top of                          </a:t>
            </a:r>
          </a:p>
          <a:p>
            <a:pPr marL="0" indent="0">
              <a:buNone/>
            </a:pPr>
            <a:r>
              <a:rPr lang="en-SG" dirty="0"/>
              <a:t>Integrated with a Bare-metal provisioning service (Testbed).</a:t>
            </a:r>
          </a:p>
          <a:p>
            <a:pPr marL="0" indent="0">
              <a:buNone/>
            </a:pPr>
            <a:r>
              <a:rPr lang="en-SG" dirty="0"/>
              <a:t>Deployed on Production environment</a:t>
            </a:r>
          </a:p>
          <a:p>
            <a:pPr marL="0" indent="0">
              <a:buNone/>
            </a:pPr>
            <a:r>
              <a:rPr lang="en-SG" b="1" dirty="0">
                <a:solidFill>
                  <a:srgbClr val="C00000"/>
                </a:solidFill>
              </a:rPr>
              <a:t>Details :</a:t>
            </a:r>
          </a:p>
          <a:p>
            <a:pPr marL="0" indent="0">
              <a:buNone/>
            </a:pPr>
            <a:r>
              <a:rPr lang="en-SG" dirty="0"/>
              <a:t>Support </a:t>
            </a:r>
            <a:r>
              <a:rPr lang="en-SG" dirty="0" err="1"/>
              <a:t>OpenFlow</a:t>
            </a:r>
            <a:r>
              <a:rPr lang="en-SG" dirty="0"/>
              <a:t> 1.0, TODO: Upgrade to </a:t>
            </a:r>
            <a:r>
              <a:rPr lang="en-SG" dirty="0" err="1"/>
              <a:t>OpenFlow</a:t>
            </a:r>
            <a:r>
              <a:rPr lang="en-SG" dirty="0"/>
              <a:t> 1.3</a:t>
            </a:r>
          </a:p>
          <a:p>
            <a:pPr marL="0" indent="0">
              <a:buNone/>
            </a:pPr>
            <a:r>
              <a:rPr lang="en-SG" dirty="0" err="1"/>
              <a:t>Gurobi</a:t>
            </a:r>
            <a:r>
              <a:rPr lang="en-SG" dirty="0"/>
              <a:t> Solver for ILP.</a:t>
            </a:r>
          </a:p>
        </p:txBody>
      </p:sp>
      <p:pic>
        <p:nvPicPr>
          <p:cNvPr id="1026" name="Picture 2" descr="OpenVirt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234" y="1873962"/>
            <a:ext cx="2455103" cy="56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terLab: the facility for cyber-security experimentation and te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409" y="2438637"/>
            <a:ext cx="1845503" cy="55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1" y="2993922"/>
            <a:ext cx="619853" cy="67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09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TLabsHighlightBulletsSlide2017020713435453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</a:t>
            </a:r>
          </a:p>
        </p:txBody>
      </p:sp>
      <p:sp>
        <p:nvSpPr>
          <p:cNvPr id="3" name="HighlightTextShape201702062350199228"/>
          <p:cNvSpPr>
            <a:spLocks noGrp="1"/>
          </p:cNvSpPr>
          <p:nvPr>
            <p:ph idx="1"/>
          </p:nvPr>
        </p:nvSpPr>
        <p:spPr>
          <a:xfrm>
            <a:off x="1141412" y="1911746"/>
            <a:ext cx="9905999" cy="3541714"/>
          </a:xfrm>
        </p:spPr>
        <p:txBody>
          <a:bodyPr>
            <a:noAutofit/>
          </a:bodyPr>
          <a:lstStyle/>
          <a:p>
            <a:pPr marL="457200" indent="-457200">
              <a:buAutoNum type="arabicParenR"/>
            </a:pPr>
            <a:r>
              <a:rPr lang="en-SG" dirty="0"/>
              <a:t>Testbed Experiments</a:t>
            </a:r>
          </a:p>
          <a:p>
            <a:pPr marL="457200" indent="-457200">
              <a:buAutoNum type="arabicParenR"/>
            </a:pPr>
            <a:r>
              <a:rPr lang="en-SG" dirty="0"/>
              <a:t>Simulation of Network Mapper</a:t>
            </a:r>
          </a:p>
        </p:txBody>
      </p:sp>
    </p:spTree>
    <p:extLst>
      <p:ext uri="{BB962C8B-B14F-4D97-AF65-F5344CB8AC3E}">
        <p14:creationId xmlns:p14="http://schemas.microsoft.com/office/powerpoint/2010/main" val="1003915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 – Testbed Experiments</a:t>
            </a:r>
          </a:p>
        </p:txBody>
      </p:sp>
      <p:sp>
        <p:nvSpPr>
          <p:cNvPr id="3" name="HighlightTextShape201702062350199228"/>
          <p:cNvSpPr>
            <a:spLocks noGrp="1"/>
          </p:cNvSpPr>
          <p:nvPr>
            <p:ph idx="1"/>
          </p:nvPr>
        </p:nvSpPr>
        <p:spPr>
          <a:xfrm>
            <a:off x="1141412" y="1911746"/>
            <a:ext cx="9905999" cy="3541714"/>
          </a:xfrm>
        </p:spPr>
        <p:txBody>
          <a:bodyPr>
            <a:noAutofit/>
          </a:bodyPr>
          <a:lstStyle/>
          <a:p>
            <a:pPr marL="457200" indent="-457200">
              <a:buAutoNum type="arabicParenR"/>
            </a:pPr>
            <a:endParaRPr lang="en-SG" dirty="0"/>
          </a:p>
          <a:p>
            <a:pPr marL="457200" indent="-457200">
              <a:buAutoNum type="arabicParenR"/>
            </a:pPr>
            <a:endParaRPr lang="en-SG" dirty="0"/>
          </a:p>
          <a:p>
            <a:pPr marL="457200" indent="-457200">
              <a:buAutoNum type="arabicParenR"/>
            </a:pPr>
            <a:endParaRPr lang="en-SG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945" y="1828800"/>
            <a:ext cx="3910483" cy="471822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78442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89ED-3F58-46DE-A1B2-272D3606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Topologies Emulated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C6BB5-6C33-41FF-89A6-7FC040A37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Fat Tree 4</a:t>
            </a:r>
          </a:p>
          <a:p>
            <a:r>
              <a:rPr lang="en-US" dirty="0"/>
              <a:t>Standard Clos topologies</a:t>
            </a:r>
          </a:p>
          <a:p>
            <a:r>
              <a:rPr lang="en-US" dirty="0"/>
              <a:t>Hyper-X</a:t>
            </a:r>
          </a:p>
          <a:p>
            <a:r>
              <a:rPr lang="en-US" dirty="0"/>
              <a:t>Mesh</a:t>
            </a:r>
          </a:p>
          <a:p>
            <a:r>
              <a:rPr lang="en-US" dirty="0"/>
              <a:t>Ring</a:t>
            </a:r>
          </a:p>
          <a:p>
            <a:r>
              <a:rPr lang="en-US" dirty="0" err="1"/>
              <a:t>HyperCube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190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3778934" y="4325608"/>
            <a:ext cx="100330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VLAN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5025434" y="4339335"/>
            <a:ext cx="110098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L2VPN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6359734" y="4325608"/>
            <a:ext cx="1003300" cy="780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VxLAN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PTIndicator20170207224410417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840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 – Testbed Experiments</a:t>
            </a:r>
          </a:p>
        </p:txBody>
      </p:sp>
      <p:sp>
        <p:nvSpPr>
          <p:cNvPr id="3" name="HighlightTextShape201702062350199228"/>
          <p:cNvSpPr>
            <a:spLocks noGrp="1"/>
          </p:cNvSpPr>
          <p:nvPr>
            <p:ph idx="1"/>
          </p:nvPr>
        </p:nvSpPr>
        <p:spPr>
          <a:xfrm>
            <a:off x="1141412" y="1911746"/>
            <a:ext cx="9905999" cy="3541714"/>
          </a:xfrm>
        </p:spPr>
        <p:txBody>
          <a:bodyPr>
            <a:noAutofit/>
          </a:bodyPr>
          <a:lstStyle/>
          <a:p>
            <a:pPr marL="457200" indent="-457200">
              <a:buAutoNum type="arabicParenR"/>
            </a:pPr>
            <a:endParaRPr lang="en-SG" dirty="0"/>
          </a:p>
          <a:p>
            <a:pPr marL="457200" indent="-457200">
              <a:buAutoNum type="arabicParenR"/>
            </a:pPr>
            <a:endParaRPr lang="en-SG" dirty="0"/>
          </a:p>
          <a:p>
            <a:pPr marL="457200" indent="-457200">
              <a:buAutoNum type="arabicParenR"/>
            </a:pP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737" y="2676406"/>
            <a:ext cx="6647688" cy="395507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Right Arrow 5"/>
          <p:cNvSpPr/>
          <p:nvPr/>
        </p:nvSpPr>
        <p:spPr>
          <a:xfrm rot="2567363">
            <a:off x="2204477" y="4602197"/>
            <a:ext cx="2273300" cy="2795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59750" y="3695938"/>
            <a:ext cx="96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Tenant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10500" y="1750088"/>
            <a:ext cx="115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Tenants</a:t>
            </a:r>
          </a:p>
        </p:txBody>
      </p:sp>
      <p:sp>
        <p:nvSpPr>
          <p:cNvPr id="12" name="Right Arrow 11"/>
          <p:cNvSpPr/>
          <p:nvPr/>
        </p:nvSpPr>
        <p:spPr>
          <a:xfrm rot="8234135">
            <a:off x="7084382" y="2363373"/>
            <a:ext cx="1008383" cy="274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8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Evaluation- Simulation of Network Mapper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2112962" y="2097088"/>
            <a:ext cx="7962900" cy="4001514"/>
            <a:chOff x="60530" y="740229"/>
            <a:chExt cx="8919514" cy="3719069"/>
          </a:xfrm>
        </p:grpSpPr>
        <p:pic>
          <p:nvPicPr>
            <p:cNvPr id="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7723" y="3020943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95658" y="3020942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643593" y="3020941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0530" y="2488176"/>
              <a:ext cx="825391" cy="486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SDN </a:t>
              </a:r>
            </a:p>
            <a:p>
              <a:r>
                <a:rPr lang="en-US" sz="1400" dirty="0"/>
                <a:t>Switch1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51273" y="2488176"/>
              <a:ext cx="825391" cy="486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SDN</a:t>
              </a:r>
            </a:p>
            <a:p>
              <a:r>
                <a:rPr lang="en-US" sz="1400" dirty="0"/>
                <a:t>Switch2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34307" y="2491590"/>
              <a:ext cx="825391" cy="486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SDN</a:t>
              </a:r>
            </a:p>
            <a:p>
              <a:r>
                <a:rPr lang="en-US" sz="1400" dirty="0"/>
                <a:t>Switch3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569527" y="740229"/>
              <a:ext cx="3550528" cy="6989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Core L2 Switch</a:t>
              </a:r>
            </a:p>
          </p:txBody>
        </p:sp>
        <p:cxnSp>
          <p:nvCxnSpPr>
            <p:cNvPr id="11" name="Straight Arrow Connector 10"/>
            <p:cNvCxnSpPr>
              <a:stCxn id="10" idx="2"/>
              <a:endCxn id="4" idx="0"/>
            </p:cNvCxnSpPr>
            <p:nvPr/>
          </p:nvCxnSpPr>
          <p:spPr>
            <a:xfrm flipH="1">
              <a:off x="871137" y="1439132"/>
              <a:ext cx="3473654" cy="1581811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0" idx="2"/>
              <a:endCxn id="5" idx="0"/>
            </p:cNvCxnSpPr>
            <p:nvPr/>
          </p:nvCxnSpPr>
          <p:spPr>
            <a:xfrm flipH="1">
              <a:off x="2619072" y="1439132"/>
              <a:ext cx="1725719" cy="1581810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0" idx="2"/>
              <a:endCxn id="6" idx="0"/>
            </p:cNvCxnSpPr>
            <p:nvPr/>
          </p:nvCxnSpPr>
          <p:spPr>
            <a:xfrm>
              <a:off x="4344791" y="1439132"/>
              <a:ext cx="22216" cy="1581809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148941" y="3020937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396267" y="3020938"/>
              <a:ext cx="1446829" cy="56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Straight Arrow Connector 15"/>
            <p:cNvCxnSpPr>
              <a:stCxn id="10" idx="2"/>
              <a:endCxn id="15" idx="0"/>
            </p:cNvCxnSpPr>
            <p:nvPr/>
          </p:nvCxnSpPr>
          <p:spPr>
            <a:xfrm>
              <a:off x="4344791" y="1439132"/>
              <a:ext cx="1774890" cy="1581806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2"/>
              <a:endCxn id="14" idx="0"/>
            </p:cNvCxnSpPr>
            <p:nvPr/>
          </p:nvCxnSpPr>
          <p:spPr>
            <a:xfrm>
              <a:off x="4344791" y="1439132"/>
              <a:ext cx="3527564" cy="1581805"/>
            </a:xfrm>
            <a:prstGeom prst="straightConnector1">
              <a:avLst/>
            </a:prstGeom>
            <a:ln w="19050">
              <a:prstDash val="solid"/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112589" y="2485460"/>
              <a:ext cx="825391" cy="486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SDN</a:t>
              </a:r>
            </a:p>
            <a:p>
              <a:r>
                <a:rPr lang="en-US" sz="1400" dirty="0"/>
                <a:t>Switch4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837609" y="2485460"/>
              <a:ext cx="825391" cy="686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SDN</a:t>
              </a:r>
            </a:p>
            <a:p>
              <a:r>
                <a:rPr lang="en-US" sz="1400" dirty="0"/>
                <a:t>Switch5</a:t>
              </a:r>
            </a:p>
            <a:p>
              <a:endParaRPr lang="en-US" sz="1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7723" y="3925898"/>
              <a:ext cx="829877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24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Servers</a:t>
              </a:r>
            </a:p>
          </p:txBody>
        </p:sp>
        <p:cxnSp>
          <p:nvCxnSpPr>
            <p:cNvPr id="21" name="Straight Connector 20"/>
            <p:cNvCxnSpPr>
              <a:endCxn id="20" idx="0"/>
            </p:cNvCxnSpPr>
            <p:nvPr/>
          </p:nvCxnSpPr>
          <p:spPr>
            <a:xfrm flipH="1">
              <a:off x="562662" y="3349944"/>
              <a:ext cx="3395" cy="575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1862877" y="3925898"/>
              <a:ext cx="829877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24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Servers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2277816" y="3349944"/>
              <a:ext cx="3395" cy="575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3643593" y="3925898"/>
              <a:ext cx="829877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24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Servers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4058532" y="3349944"/>
              <a:ext cx="3395" cy="575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383288" y="3925898"/>
              <a:ext cx="829877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24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Servers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5798227" y="3349944"/>
              <a:ext cx="3395" cy="575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7152879" y="3925898"/>
              <a:ext cx="829877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24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Servers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7567818" y="3349944"/>
              <a:ext cx="3395" cy="5759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976830" y="3454390"/>
              <a:ext cx="995141" cy="5007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12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Loops</a:t>
              </a:r>
            </a:p>
          </p:txBody>
        </p:sp>
        <p:cxnSp>
          <p:nvCxnSpPr>
            <p:cNvPr id="31" name="Straight Connector 30"/>
            <p:cNvCxnSpPr>
              <a:stCxn id="30" idx="0"/>
            </p:cNvCxnSpPr>
            <p:nvPr/>
          </p:nvCxnSpPr>
          <p:spPr>
            <a:xfrm flipH="1" flipV="1">
              <a:off x="1225753" y="3349944"/>
              <a:ext cx="248648" cy="104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2721044" y="3454390"/>
              <a:ext cx="995141" cy="5007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12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Loops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2969967" y="3349944"/>
              <a:ext cx="248648" cy="104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4498106" y="3425155"/>
              <a:ext cx="995141" cy="5007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12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Loops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 flipV="1">
              <a:off x="4747029" y="3320709"/>
              <a:ext cx="248648" cy="104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6260706" y="3454390"/>
              <a:ext cx="995141" cy="5007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12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Loops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 flipV="1">
              <a:off x="6509629" y="3349944"/>
              <a:ext cx="248648" cy="104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7984903" y="3454390"/>
              <a:ext cx="995141" cy="5007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12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Loops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 flipV="1">
              <a:off x="8233826" y="3349944"/>
              <a:ext cx="248648" cy="104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65895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Evaluation- Simulation of Network Mapper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5100" y="2097088"/>
            <a:ext cx="2268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Fat-Tree Topologies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737" y="2596391"/>
            <a:ext cx="6646863" cy="403508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61423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Evaluation- Simulation of Network Mapper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5100" y="2097088"/>
            <a:ext cx="334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Random Topologies : 2n links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00" y="2596391"/>
            <a:ext cx="6645600" cy="396793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8140700" y="2497198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~2 x Gain</a:t>
            </a:r>
          </a:p>
        </p:txBody>
      </p:sp>
    </p:spTree>
    <p:extLst>
      <p:ext uri="{BB962C8B-B14F-4D97-AF65-F5344CB8AC3E}">
        <p14:creationId xmlns:p14="http://schemas.microsoft.com/office/powerpoint/2010/main" val="1604645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Evaluation- Simulation of Network Mapper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5100" y="2097088"/>
            <a:ext cx="3345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dirty="0"/>
              <a:t>Random Topologies : 2n links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00" y="2606566"/>
            <a:ext cx="6645600" cy="400422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44016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Virtualization with hardware (bare-metal) switches :</a:t>
            </a:r>
          </a:p>
          <a:p>
            <a:pPr lvl="1"/>
            <a:r>
              <a:rPr lang="en-US" dirty="0"/>
              <a:t>flexibility of software + fidelity of hardware.</a:t>
            </a:r>
          </a:p>
          <a:p>
            <a:r>
              <a:rPr lang="en-US" dirty="0"/>
              <a:t>Useful to emulate large DCs, ISPs within cloud.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329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168053"/>
            <a:ext cx="4481890" cy="593164"/>
          </a:xfrm>
          <a:prstGeom prst="rect">
            <a:avLst/>
          </a:prstGeom>
        </p:spPr>
        <p:txBody>
          <a:bodyPr/>
          <a:lstStyle/>
          <a:p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1026" name="Picture 2" descr="Image result for data 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812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75316" y="2053476"/>
            <a:ext cx="7823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581685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"/>
          <p:cNvGrpSpPr/>
          <p:nvPr/>
        </p:nvGrpSpPr>
        <p:grpSpPr>
          <a:xfrm>
            <a:off x="3716100" y="1457918"/>
            <a:ext cx="4761149" cy="2218731"/>
            <a:chOff x="1582501" y="2753319"/>
            <a:chExt cx="3028820" cy="1289760"/>
          </a:xfrm>
        </p:grpSpPr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27186" y="3263671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939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57108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82501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94304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19996" y="326505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21515" y="275331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Connector 11"/>
            <p:cNvCxnSpPr>
              <a:stCxn id="5" idx="0"/>
            </p:cNvCxnSpPr>
            <p:nvPr/>
          </p:nvCxnSpPr>
          <p:spPr>
            <a:xfrm flipV="1">
              <a:off x="2252872" y="2920621"/>
              <a:ext cx="641360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" idx="0"/>
            </p:cNvCxnSpPr>
            <p:nvPr/>
          </p:nvCxnSpPr>
          <p:spPr>
            <a:xfrm flipV="1">
              <a:off x="1908187" y="3465309"/>
              <a:ext cx="231301" cy="2753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0"/>
            </p:cNvCxnSpPr>
            <p:nvPr/>
          </p:nvCxnSpPr>
          <p:spPr>
            <a:xfrm flipH="1" flipV="1">
              <a:off x="2366531" y="3414876"/>
              <a:ext cx="316263" cy="325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9" idx="0"/>
            </p:cNvCxnSpPr>
            <p:nvPr/>
          </p:nvCxnSpPr>
          <p:spPr>
            <a:xfrm flipV="1">
              <a:off x="3519990" y="3426705"/>
              <a:ext cx="179559" cy="306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0"/>
            </p:cNvCxnSpPr>
            <p:nvPr/>
          </p:nvCxnSpPr>
          <p:spPr>
            <a:xfrm flipH="1" flipV="1">
              <a:off x="3995232" y="3465302"/>
              <a:ext cx="290392" cy="268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3204326" y="2920621"/>
              <a:ext cx="608188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6" name="Picture 2" descr="Image result for serve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350" y="3840699"/>
            <a:ext cx="931326" cy="93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result for serve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214" y="3869039"/>
            <a:ext cx="931326" cy="93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serve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384" y="3840699"/>
            <a:ext cx="931326" cy="93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serve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005" y="3840699"/>
            <a:ext cx="931326" cy="93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/>
        </p:nvCxnSpPr>
        <p:spPr>
          <a:xfrm flipV="1">
            <a:off x="4038600" y="3533776"/>
            <a:ext cx="106413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5281866" y="3469225"/>
            <a:ext cx="217199" cy="559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646386" y="3493337"/>
            <a:ext cx="106413" cy="495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7895865" y="3469226"/>
            <a:ext cx="181912" cy="5194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885913" y="249865"/>
            <a:ext cx="21435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 Demo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35849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Virtualization (Overlays/VXLANs)</a:t>
            </a:r>
          </a:p>
        </p:txBody>
      </p:sp>
      <p:sp>
        <p:nvSpPr>
          <p:cNvPr id="4" name="Rectangle 3"/>
          <p:cNvSpPr/>
          <p:nvPr/>
        </p:nvSpPr>
        <p:spPr>
          <a:xfrm>
            <a:off x="1134887" y="2071688"/>
            <a:ext cx="1854200" cy="696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VMs</a:t>
            </a:r>
          </a:p>
        </p:txBody>
      </p:sp>
      <p:sp>
        <p:nvSpPr>
          <p:cNvPr id="5" name="Rectangle 4"/>
          <p:cNvSpPr/>
          <p:nvPr/>
        </p:nvSpPr>
        <p:spPr>
          <a:xfrm>
            <a:off x="1134887" y="2489200"/>
            <a:ext cx="1854200" cy="266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OVS (</a:t>
            </a:r>
            <a:r>
              <a:rPr lang="en-US" dirty="0" err="1">
                <a:solidFill>
                  <a:sysClr val="windowText" lastClr="000000"/>
                </a:solidFill>
              </a:rPr>
              <a:t>Vmware</a:t>
            </a:r>
            <a:r>
              <a:rPr lang="en-US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3725687" y="2058988"/>
            <a:ext cx="1854200" cy="696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VMs</a:t>
            </a:r>
          </a:p>
        </p:txBody>
      </p:sp>
      <p:sp>
        <p:nvSpPr>
          <p:cNvPr id="7" name="Rectangle 6"/>
          <p:cNvSpPr/>
          <p:nvPr/>
        </p:nvSpPr>
        <p:spPr>
          <a:xfrm>
            <a:off x="3719161" y="2489200"/>
            <a:ext cx="1854200" cy="266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OVS (</a:t>
            </a:r>
            <a:r>
              <a:rPr lang="en-US" dirty="0" err="1">
                <a:solidFill>
                  <a:sysClr val="windowText" lastClr="000000"/>
                </a:solidFill>
              </a:rPr>
              <a:t>Vmware</a:t>
            </a:r>
            <a:r>
              <a:rPr lang="en-US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6715742" y="2058988"/>
            <a:ext cx="1854200" cy="696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VMs</a:t>
            </a:r>
          </a:p>
        </p:txBody>
      </p:sp>
      <p:sp>
        <p:nvSpPr>
          <p:cNvPr id="9" name="Rectangle 8"/>
          <p:cNvSpPr/>
          <p:nvPr/>
        </p:nvSpPr>
        <p:spPr>
          <a:xfrm>
            <a:off x="6709216" y="2501900"/>
            <a:ext cx="1854200" cy="266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OVS (VMware)</a:t>
            </a:r>
          </a:p>
        </p:txBody>
      </p:sp>
      <p:pic>
        <p:nvPicPr>
          <p:cNvPr id="10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57474" y="3590695"/>
            <a:ext cx="832026" cy="47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70700" y="3590696"/>
            <a:ext cx="832026" cy="47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58632" y="4497069"/>
            <a:ext cx="832026" cy="47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>
            <a:stCxn id="5" idx="2"/>
            <a:endCxn id="10" idx="0"/>
          </p:cNvCxnSpPr>
          <p:nvPr/>
        </p:nvCxnSpPr>
        <p:spPr>
          <a:xfrm>
            <a:off x="2061987" y="2755900"/>
            <a:ext cx="2411500" cy="834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2"/>
            <a:endCxn id="11" idx="0"/>
          </p:cNvCxnSpPr>
          <p:nvPr/>
        </p:nvCxnSpPr>
        <p:spPr>
          <a:xfrm flipH="1">
            <a:off x="7286713" y="2755900"/>
            <a:ext cx="356129" cy="8347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2"/>
            <a:endCxn id="10" idx="0"/>
          </p:cNvCxnSpPr>
          <p:nvPr/>
        </p:nvCxnSpPr>
        <p:spPr>
          <a:xfrm flipH="1">
            <a:off x="4473487" y="2755900"/>
            <a:ext cx="172774" cy="834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311568" y="2058988"/>
            <a:ext cx="1854200" cy="6969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VMs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305042" y="2501900"/>
            <a:ext cx="1854200" cy="2667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OVS (VMware)</a:t>
            </a:r>
          </a:p>
        </p:txBody>
      </p:sp>
      <p:cxnSp>
        <p:nvCxnSpPr>
          <p:cNvPr id="34" name="Straight Connector 33"/>
          <p:cNvCxnSpPr>
            <a:stCxn id="32" idx="2"/>
            <a:endCxn id="11" idx="0"/>
          </p:cNvCxnSpPr>
          <p:nvPr/>
        </p:nvCxnSpPr>
        <p:spPr>
          <a:xfrm flipH="1">
            <a:off x="7286713" y="2768600"/>
            <a:ext cx="2945429" cy="822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2" idx="0"/>
          </p:cNvCxnSpPr>
          <p:nvPr/>
        </p:nvCxnSpPr>
        <p:spPr>
          <a:xfrm>
            <a:off x="4473487" y="3857395"/>
            <a:ext cx="1401158" cy="639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2" idx="0"/>
          </p:cNvCxnSpPr>
          <p:nvPr/>
        </p:nvCxnSpPr>
        <p:spPr>
          <a:xfrm flipH="1">
            <a:off x="5874645" y="3857395"/>
            <a:ext cx="1412068" cy="639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141413" y="6257376"/>
            <a:ext cx="5918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Network Virtualization in Multi-tenant Datacenters, NSDI 2014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49314" y="3060700"/>
            <a:ext cx="226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VxLAN</a:t>
            </a:r>
            <a:r>
              <a:rPr lang="en-US" b="1" dirty="0"/>
              <a:t> Encapsulation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060021" y="4228126"/>
            <a:ext cx="4911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Implement Load-Balancing schemes at the core, </a:t>
            </a:r>
          </a:p>
          <a:p>
            <a:r>
              <a:rPr lang="en-US" dirty="0"/>
              <a:t>     Difficult to support Bare-metal provisioning.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60021" y="4903053"/>
            <a:ext cx="460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Cannot support various topologies for tenants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060021" y="53009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00400" y="3048000"/>
            <a:ext cx="5626100" cy="2252982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372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Switch Emulation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626" y="2362200"/>
            <a:ext cx="6863771" cy="409858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2362200"/>
            <a:ext cx="2173287" cy="57578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5873414"/>
            <a:ext cx="2170984" cy="5873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1476749" y="3018426"/>
            <a:ext cx="170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Topology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22856" y="5423636"/>
            <a:ext cx="18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Topology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76916" y="1767979"/>
            <a:ext cx="2889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Measuring Throughput</a:t>
            </a:r>
          </a:p>
        </p:txBody>
      </p:sp>
    </p:spTree>
    <p:extLst>
      <p:ext uri="{BB962C8B-B14F-4D97-AF65-F5344CB8AC3E}">
        <p14:creationId xmlns:p14="http://schemas.microsoft.com/office/powerpoint/2010/main" val="3932524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Switch Emulation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626" y="2362200"/>
            <a:ext cx="6863771" cy="409858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626" y="2362199"/>
            <a:ext cx="6904040" cy="4098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2362199"/>
            <a:ext cx="2260035" cy="90170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963" y="4922499"/>
            <a:ext cx="2304485" cy="153828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19"/>
          <p:cNvSpPr txBox="1"/>
          <p:nvPr/>
        </p:nvSpPr>
        <p:spPr>
          <a:xfrm>
            <a:off x="5576916" y="1767979"/>
            <a:ext cx="2889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Measuring Throughput</a:t>
            </a:r>
          </a:p>
        </p:txBody>
      </p:sp>
    </p:spTree>
    <p:extLst>
      <p:ext uri="{BB962C8B-B14F-4D97-AF65-F5344CB8AC3E}">
        <p14:creationId xmlns:p14="http://schemas.microsoft.com/office/powerpoint/2010/main" val="2663521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Switch Emulation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626" y="2362200"/>
            <a:ext cx="6863771" cy="409858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626" y="2362199"/>
            <a:ext cx="6904040" cy="4098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357" y="2362199"/>
            <a:ext cx="6903720" cy="415654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19"/>
          <p:cNvSpPr txBox="1"/>
          <p:nvPr/>
        </p:nvSpPr>
        <p:spPr>
          <a:xfrm>
            <a:off x="5576916" y="1767979"/>
            <a:ext cx="3131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Measuring RTT Variance</a:t>
            </a:r>
          </a:p>
        </p:txBody>
      </p:sp>
      <p:pic>
        <p:nvPicPr>
          <p:cNvPr id="9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2362200"/>
            <a:ext cx="2173287" cy="57578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5873414"/>
            <a:ext cx="2170984" cy="5873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6"/>
          <p:cNvSpPr txBox="1"/>
          <p:nvPr/>
        </p:nvSpPr>
        <p:spPr>
          <a:xfrm>
            <a:off x="1476749" y="3018426"/>
            <a:ext cx="170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Topology</a:t>
            </a:r>
          </a:p>
        </p:txBody>
      </p:sp>
      <p:sp>
        <p:nvSpPr>
          <p:cNvPr id="12" name="TextBox 18"/>
          <p:cNvSpPr txBox="1"/>
          <p:nvPr/>
        </p:nvSpPr>
        <p:spPr>
          <a:xfrm>
            <a:off x="1422856" y="5423636"/>
            <a:ext cx="1814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Physical Topology</a:t>
            </a:r>
          </a:p>
        </p:txBody>
      </p:sp>
    </p:spTree>
    <p:extLst>
      <p:ext uri="{BB962C8B-B14F-4D97-AF65-F5344CB8AC3E}">
        <p14:creationId xmlns:p14="http://schemas.microsoft.com/office/powerpoint/2010/main" val="3668245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5518</TotalTime>
  <Words>2229</Words>
  <Application>Microsoft Office PowerPoint</Application>
  <PresentationFormat>Widescreen</PresentationFormat>
  <Paragraphs>1043</Paragraphs>
  <Slides>57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Arial Narrow</vt:lpstr>
      <vt:lpstr>Calibri</vt:lpstr>
      <vt:lpstr>Cambria Math</vt:lpstr>
      <vt:lpstr>Trebuchet MS</vt:lpstr>
      <vt:lpstr>Tw Cen MT</vt:lpstr>
      <vt:lpstr>Circuit</vt:lpstr>
      <vt:lpstr>PowerPoint Presentation</vt:lpstr>
      <vt:lpstr>PowerPoint Presentation</vt:lpstr>
      <vt:lpstr>Virtual Machines vs Bare Metal</vt:lpstr>
      <vt:lpstr>Network Virtualization</vt:lpstr>
      <vt:lpstr>PowerPoint Presentation</vt:lpstr>
      <vt:lpstr>Network Virtualization (Overlays/VXLANs)</vt:lpstr>
      <vt:lpstr>Virtual Switch Emulation</vt:lpstr>
      <vt:lpstr>Virtual Switch Emulation</vt:lpstr>
      <vt:lpstr>Virtual Switch Emulation</vt:lpstr>
      <vt:lpstr>Network Virtualization</vt:lpstr>
      <vt:lpstr>PowerPoint Presentation</vt:lpstr>
      <vt:lpstr>PowerPoint Presentation</vt:lpstr>
      <vt:lpstr>Challenges – Summary </vt:lpstr>
      <vt:lpstr>PowerPoint Presentation</vt:lpstr>
      <vt:lpstr>PowerPoint Presentation</vt:lpstr>
      <vt:lpstr>PowerPoint Presentation</vt:lpstr>
      <vt:lpstr>GENERIC Topology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Topology + Loopback link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Mapper</vt:lpstr>
      <vt:lpstr>Network Mapper</vt:lpstr>
      <vt:lpstr>Network Mapper</vt:lpstr>
      <vt:lpstr>Network Mapper – Key Ideas</vt:lpstr>
      <vt:lpstr>Network Mapper – Key Ideas</vt:lpstr>
      <vt:lpstr>Network Mapper – Constraints</vt:lpstr>
      <vt:lpstr>Network Mapper – Constraints</vt:lpstr>
      <vt:lpstr>Network Mapper – Updates</vt:lpstr>
      <vt:lpstr>Implementation</vt:lpstr>
      <vt:lpstr>evaluation</vt:lpstr>
      <vt:lpstr>evaluation – Testbed Experiments</vt:lpstr>
      <vt:lpstr>Topologies Emulated</vt:lpstr>
      <vt:lpstr>evaluation – Testbed Experiments</vt:lpstr>
      <vt:lpstr>Evaluation- Simulation of Network Mapper</vt:lpstr>
      <vt:lpstr>Evaluation- Simulation of Network Mapper</vt:lpstr>
      <vt:lpstr>Evaluation- Simulation of Network Mapper</vt:lpstr>
      <vt:lpstr>Evaluation- Simulation of Network Mapper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workshop</dc:creator>
  <cp:lastModifiedBy>Pravein GK</cp:lastModifiedBy>
  <cp:revision>116</cp:revision>
  <dcterms:created xsi:type="dcterms:W3CDTF">2017-02-02T02:42:37Z</dcterms:created>
  <dcterms:modified xsi:type="dcterms:W3CDTF">2017-08-21T07:33:00Z</dcterms:modified>
</cp:coreProperties>
</file>